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73"/>
  </p:notesMasterIdLst>
  <p:sldIdLst>
    <p:sldId id="533" r:id="rId5"/>
    <p:sldId id="535" r:id="rId6"/>
    <p:sldId id="564" r:id="rId7"/>
    <p:sldId id="566" r:id="rId8"/>
    <p:sldId id="361" r:id="rId9"/>
    <p:sldId id="563" r:id="rId10"/>
    <p:sldId id="356" r:id="rId11"/>
    <p:sldId id="571" r:id="rId12"/>
    <p:sldId id="572" r:id="rId13"/>
    <p:sldId id="570" r:id="rId14"/>
    <p:sldId id="632" r:id="rId15"/>
    <p:sldId id="568" r:id="rId16"/>
    <p:sldId id="562" r:id="rId17"/>
    <p:sldId id="320" r:id="rId18"/>
    <p:sldId id="569" r:id="rId19"/>
    <p:sldId id="576" r:id="rId20"/>
    <p:sldId id="578" r:id="rId21"/>
    <p:sldId id="580" r:id="rId22"/>
    <p:sldId id="579" r:id="rId23"/>
    <p:sldId id="586" r:id="rId24"/>
    <p:sldId id="582" r:id="rId25"/>
    <p:sldId id="581" r:id="rId26"/>
    <p:sldId id="633" r:id="rId27"/>
    <p:sldId id="543" r:id="rId28"/>
    <p:sldId id="326" r:id="rId29"/>
    <p:sldId id="606" r:id="rId30"/>
    <p:sldId id="327" r:id="rId31"/>
    <p:sldId id="605" r:id="rId32"/>
    <p:sldId id="540" r:id="rId33"/>
    <p:sldId id="541" r:id="rId34"/>
    <p:sldId id="630" r:id="rId35"/>
    <p:sldId id="574" r:id="rId36"/>
    <p:sldId id="607" r:id="rId37"/>
    <p:sldId id="608" r:id="rId38"/>
    <p:sldId id="609" r:id="rId39"/>
    <p:sldId id="610" r:id="rId40"/>
    <p:sldId id="659" r:id="rId41"/>
    <p:sldId id="573" r:id="rId42"/>
    <p:sldId id="555" r:id="rId43"/>
    <p:sldId id="501" r:id="rId44"/>
    <p:sldId id="661" r:id="rId45"/>
    <p:sldId id="613" r:id="rId46"/>
    <p:sldId id="614" r:id="rId47"/>
    <p:sldId id="617" r:id="rId48"/>
    <p:sldId id="538" r:id="rId49"/>
    <p:sldId id="616" r:id="rId50"/>
    <p:sldId id="635" r:id="rId51"/>
    <p:sldId id="618" r:id="rId52"/>
    <p:sldId id="619" r:id="rId53"/>
    <p:sldId id="636" r:id="rId54"/>
    <p:sldId id="637" r:id="rId55"/>
    <p:sldId id="584" r:id="rId56"/>
    <p:sldId id="640" r:id="rId57"/>
    <p:sldId id="662" r:id="rId58"/>
    <p:sldId id="660" r:id="rId59"/>
    <p:sldId id="639" r:id="rId60"/>
    <p:sldId id="638" r:id="rId61"/>
    <p:sldId id="625" r:id="rId62"/>
    <p:sldId id="542" r:id="rId63"/>
    <p:sldId id="622" r:id="rId64"/>
    <p:sldId id="627" r:id="rId65"/>
    <p:sldId id="663" r:id="rId66"/>
    <p:sldId id="621" r:id="rId67"/>
    <p:sldId id="628" r:id="rId68"/>
    <p:sldId id="615" r:id="rId69"/>
    <p:sldId id="629" r:id="rId70"/>
    <p:sldId id="631" r:id="rId71"/>
    <p:sldId id="634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048C9A"/>
    <a:srgbClr val="0000CC"/>
    <a:srgbClr val="800080"/>
    <a:srgbClr val="996633"/>
    <a:srgbClr val="00FF00"/>
    <a:srgbClr val="007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>
      <p:cViewPr varScale="1">
        <p:scale>
          <a:sx n="91" d="100"/>
          <a:sy n="91" d="100"/>
        </p:scale>
        <p:origin x="85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216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5546C032-6BA4-2542-A79E-7073D50E3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22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AC192-7E65-2943-85EB-1600339CBB7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Primary components of a TAS.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FB5169-193A-4D5F-AA20-3D585B889D77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825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Visually</a:t>
            </a:r>
            <a:r>
              <a:rPr lang="en-GB" baseline="0" dirty="0"/>
              <a:t> shows a CD (consolidated drained) triaxial test taking place. Intends to give potential users a feel of what real triaxial test data looks like, along with real specimen deformation.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FB5169-193A-4D5F-AA20-3D585B889D77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21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83DAE-DE99-4865-8576-29F9F172300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7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E5371-A03A-C24C-BE39-97A69DB7376D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ea typeface="ヒラギノ角ゴ Pro W3" charset="0"/>
                <a:cs typeface="ヒラギノ角ゴ Pro W3" charset="0"/>
              </a:rPr>
              <a:t>Substitute for pc in 1-eta/M = ln(p/pc)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39558-E3B5-864E-8E19-B41892B4D0B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53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A8B6-38E3-874E-94BA-386F48B26C4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6CE2-46FC-FD4E-BCEA-1BBE49FA96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AE00-F459-DA41-9BCF-A099862112B5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E189-A6F1-354E-B979-DA36156BE7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7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50C9-A38C-4E4C-AE84-43D73BD3C92A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8EF3-4702-7A4D-BAA4-F5BB3A1C4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0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360B-5A28-1247-9E75-D75C8754BCF3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84A3-F0C3-6E4F-9386-D8D996B8F5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2CF3-595B-024B-84AB-72B93FAB3D92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2487-6616-8240-AEF8-342ADD144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3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3BE9-D037-B140-A904-170603723550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7C9B-7A8A-0E49-B331-2CC184764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9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20BE-6BDC-3D4B-A4EC-DA3207823E9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BE2E-9778-9242-836F-321772399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8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961C-A05F-3C4B-9BCD-CC0D4E98305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BED2-8B94-5843-A528-43D84C4C7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F0AE-D65E-B64C-9F82-0F2EBF6E1FBC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8666-FD1D-894F-981E-68FDB67986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8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01C9-0CFA-8E4A-BBEE-1C6CDFA341F6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A71E-CE06-F441-9508-831D7B89B9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2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ACA9-3B17-5445-BC99-938518F40B7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4C81-971C-F845-B1D1-DBA24447E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D17A-D4A1-644B-955E-302C38E5EEB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F3F1-8F0C-3C42-83A2-A38444415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6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D4C09994-B753-6443-B11B-84248D7F2683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68A76080-A854-0C4D-A5BD-8883F52E92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1.  </a:t>
            </a:r>
            <a:r>
              <a:rPr lang="en-CA" dirty="0">
                <a:solidFill>
                  <a:srgbClr val="0000FF"/>
                </a:solidFill>
              </a:rPr>
              <a:t>Why soil behaves as it does</a:t>
            </a: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3276600" cy="838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4597A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Mike Jefferies, </a:t>
            </a:r>
            <a:r>
              <a:rPr lang="en-US" b="1" dirty="0" err="1">
                <a:solidFill>
                  <a:srgbClr val="4597A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PEng</a:t>
            </a:r>
            <a:r>
              <a:rPr lang="en-US" b="1" dirty="0">
                <a:solidFill>
                  <a:srgbClr val="4597A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eaLnBrk="1" hangingPunct="1"/>
            <a:r>
              <a:rPr lang="en-US" b="1" dirty="0">
                <a:solidFill>
                  <a:srgbClr val="4597A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Dr. Dawn Shuttle, </a:t>
            </a:r>
            <a:r>
              <a:rPr lang="en-US" b="1" dirty="0" err="1">
                <a:solidFill>
                  <a:srgbClr val="4597A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PEng</a:t>
            </a:r>
          </a:p>
          <a:p>
            <a:pPr eaLnBrk="1" hangingPunct="1"/>
            <a:endParaRPr lang="en-US" b="1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1000" dirty="0">
                <a:latin typeface="Arial" charset="0"/>
                <a:ea typeface="ヒラギノ角ゴ Pro W3" charset="0"/>
                <a:cs typeface="ヒラギノ角ゴ Pro W3" charset="0"/>
              </a:rPr>
              <a:t>January, 2015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2236-CD7D-418F-8159-343A1C20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Undrained triaxial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7FBC3A-8981-4775-915B-3AE82AE74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950913"/>
            <a:ext cx="5122206" cy="50212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F35F-65DC-48E9-B5D8-BAE47342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C1684-F79F-4025-825F-A535596E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E37118-1BC6-4A19-9D2E-55C5C0F0B929}"/>
              </a:ext>
            </a:extLst>
          </p:cNvPr>
          <p:cNvCxnSpPr>
            <a:cxnSpLocks/>
          </p:cNvCxnSpPr>
          <p:nvPr/>
        </p:nvCxnSpPr>
        <p:spPr bwMode="auto">
          <a:xfrm flipH="1">
            <a:off x="6553200" y="1143000"/>
            <a:ext cx="579903" cy="2133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rrow: Left 13">
            <a:extLst>
              <a:ext uri="{FF2B5EF4-FFF2-40B4-BE49-F238E27FC236}">
                <a16:creationId xmlns:a16="http://schemas.microsoft.com/office/drawing/2014/main" id="{BE8ED34B-5B38-4C54-A472-7F0290A26196}"/>
              </a:ext>
            </a:extLst>
          </p:cNvPr>
          <p:cNvSpPr/>
          <p:nvPr/>
        </p:nvSpPr>
        <p:spPr bwMode="auto">
          <a:xfrm>
            <a:off x="6365632" y="1981200"/>
            <a:ext cx="462672" cy="609600"/>
          </a:xfrm>
          <a:prstGeom prst="lef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B0BC80-9F6B-4327-94AE-42EDED4B4246}"/>
              </a:ext>
            </a:extLst>
          </p:cNvPr>
          <p:cNvCxnSpPr>
            <a:cxnSpLocks/>
          </p:cNvCxnSpPr>
          <p:nvPr/>
        </p:nvCxnSpPr>
        <p:spPr bwMode="auto">
          <a:xfrm>
            <a:off x="6553200" y="1143000"/>
            <a:ext cx="0" cy="2133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67DE82A-43BE-4CD0-9D50-1627AB65A175}"/>
              </a:ext>
            </a:extLst>
          </p:cNvPr>
          <p:cNvCxnSpPr>
            <a:cxnSpLocks/>
          </p:cNvCxnSpPr>
          <p:nvPr/>
        </p:nvCxnSpPr>
        <p:spPr bwMode="auto">
          <a:xfrm>
            <a:off x="6553200" y="1371600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468B46-4B48-4860-B011-84B7CB2EB92F}"/>
              </a:ext>
            </a:extLst>
          </p:cNvPr>
          <p:cNvCxnSpPr>
            <a:cxnSpLocks/>
          </p:cNvCxnSpPr>
          <p:nvPr/>
        </p:nvCxnSpPr>
        <p:spPr bwMode="auto">
          <a:xfrm flipV="1">
            <a:off x="5832232" y="1371600"/>
            <a:ext cx="720968" cy="2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96497D-1418-4FF4-B356-64EA4297AA30}"/>
              </a:ext>
            </a:extLst>
          </p:cNvPr>
          <p:cNvSpPr txBox="1"/>
          <p:nvPr/>
        </p:nvSpPr>
        <p:spPr>
          <a:xfrm>
            <a:off x="6019800" y="914400"/>
            <a:ext cx="579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u</a:t>
            </a:r>
            <a:r>
              <a:rPr lang="en-GB" baseline="-25000" dirty="0" err="1">
                <a:solidFill>
                  <a:srgbClr val="0070C0"/>
                </a:solidFill>
              </a:rPr>
              <a:t>e</a:t>
            </a:r>
            <a:endParaRPr lang="en-GB" baseline="-25000" dirty="0">
              <a:solidFill>
                <a:srgbClr val="0070C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7F0C22-00CA-4388-A8A3-45BB5CDAAD76}"/>
              </a:ext>
            </a:extLst>
          </p:cNvPr>
          <p:cNvSpPr/>
          <p:nvPr/>
        </p:nvSpPr>
        <p:spPr bwMode="auto">
          <a:xfrm>
            <a:off x="1981200" y="950913"/>
            <a:ext cx="5334000" cy="2706687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726D6A-FC4A-44D2-8E0A-F865A6E43B80}"/>
              </a:ext>
            </a:extLst>
          </p:cNvPr>
          <p:cNvSpPr txBox="1"/>
          <p:nvPr/>
        </p:nvSpPr>
        <p:spPr>
          <a:xfrm>
            <a:off x="7315200" y="3195935"/>
            <a:ext cx="19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</a:rPr>
              <a:t>‘stress-path’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2A250A-5617-4988-B8BB-526BA7B859A5}"/>
              </a:ext>
            </a:extLst>
          </p:cNvPr>
          <p:cNvSpPr/>
          <p:nvPr/>
        </p:nvSpPr>
        <p:spPr bwMode="auto">
          <a:xfrm>
            <a:off x="2133600" y="3506788"/>
            <a:ext cx="2438400" cy="2436812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5A150-B1C0-44D5-8694-620419D4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11987"/>
            <a:ext cx="1220850" cy="254443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38BF5C3-27C5-488F-B89F-A68B776E65EC}"/>
              </a:ext>
            </a:extLst>
          </p:cNvPr>
          <p:cNvSpPr/>
          <p:nvPr/>
        </p:nvSpPr>
        <p:spPr bwMode="auto">
          <a:xfrm>
            <a:off x="1143000" y="50292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766FB57-7B2E-42C4-BD02-2BC90D56047A}"/>
              </a:ext>
            </a:extLst>
          </p:cNvPr>
          <p:cNvSpPr/>
          <p:nvPr/>
        </p:nvSpPr>
        <p:spPr bwMode="auto">
          <a:xfrm>
            <a:off x="1676400" y="4571999"/>
            <a:ext cx="381000" cy="423863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1CF7A-DF64-48F6-87D6-E5CFD2351883}"/>
              </a:ext>
            </a:extLst>
          </p:cNvPr>
          <p:cNvSpPr txBox="1"/>
          <p:nvPr/>
        </p:nvSpPr>
        <p:spPr>
          <a:xfrm>
            <a:off x="2468992" y="4361039"/>
            <a:ext cx="18744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B0F0"/>
                </a:solidFill>
              </a:rPr>
              <a:t>Your choice by closing drainage valve</a:t>
            </a:r>
          </a:p>
        </p:txBody>
      </p:sp>
    </p:spTree>
    <p:extLst>
      <p:ext uri="{BB962C8B-B14F-4D97-AF65-F5344CB8AC3E}">
        <p14:creationId xmlns:p14="http://schemas.microsoft.com/office/powerpoint/2010/main" val="302178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6870FB-5AF7-474D-BAE8-3324D5A5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2057400" cy="4287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8978-8EAD-42D7-ABBD-8F9B4C9A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DD4B-DE79-4EBF-AE64-82BC94A7B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371600"/>
            <a:ext cx="4267200" cy="5021262"/>
          </a:xfrm>
        </p:spPr>
        <p:txBody>
          <a:bodyPr/>
          <a:lstStyle/>
          <a:p>
            <a:r>
              <a:rPr lang="en-GB" dirty="0"/>
              <a:t>Soil properties cannot be changed by closing a valve !</a:t>
            </a:r>
          </a:p>
          <a:p>
            <a:endParaRPr lang="en-GB" dirty="0"/>
          </a:p>
          <a:p>
            <a:r>
              <a:rPr lang="en-GB" dirty="0"/>
              <a:t>Everything fits within an </a:t>
            </a:r>
            <a:br>
              <a:rPr lang="en-GB" dirty="0"/>
            </a:br>
            <a:r>
              <a:rPr lang="en-GB" dirty="0"/>
              <a:t>effective stress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01A0C-1D8D-466A-B888-6C7309E2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020E2-D6C1-4EEA-BEF1-B6178D22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A2B23A-2C7B-4B38-A1B0-34B2E2FB964E}"/>
              </a:ext>
            </a:extLst>
          </p:cNvPr>
          <p:cNvSpPr/>
          <p:nvPr/>
        </p:nvSpPr>
        <p:spPr bwMode="auto">
          <a:xfrm>
            <a:off x="2971800" y="4191000"/>
            <a:ext cx="513655" cy="384914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64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3247-6BB4-49A2-AD8E-55607075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Shear box data </a:t>
            </a:r>
            <a:r>
              <a:rPr lang="en-GB" b="0" dirty="0"/>
              <a:t>(</a:t>
            </a:r>
            <a:r>
              <a:rPr lang="en-GB" b="0" dirty="0" err="1"/>
              <a:t>Skepton</a:t>
            </a:r>
            <a:r>
              <a:rPr lang="en-GB" b="0" dirty="0"/>
              <a:t> &amp; Bishop, 1950)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5B934-FB4F-4047-90AA-09E76548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1C0EC-B89A-480F-8648-AB257F83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4727DE-B4A2-4E3E-BBA5-27A16A7CED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800" y="990600"/>
            <a:ext cx="2209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755F0C-A68C-4C28-B072-479535AF7F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30" y="2487930"/>
            <a:ext cx="5398770" cy="31508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A97040-039B-46B1-8026-37D20511506B}"/>
              </a:ext>
            </a:extLst>
          </p:cNvPr>
          <p:cNvSpPr/>
          <p:nvPr/>
        </p:nvSpPr>
        <p:spPr bwMode="auto">
          <a:xfrm>
            <a:off x="5867400" y="3505200"/>
            <a:ext cx="2118946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C628D8-930D-42FE-AC3B-6EFA83FBD304}"/>
              </a:ext>
            </a:extLst>
          </p:cNvPr>
          <p:cNvSpPr/>
          <p:nvPr/>
        </p:nvSpPr>
        <p:spPr bwMode="auto">
          <a:xfrm>
            <a:off x="2907030" y="4419600"/>
            <a:ext cx="1131570" cy="914400"/>
          </a:xfrm>
          <a:prstGeom prst="ellipse">
            <a:avLst/>
          </a:prstGeom>
          <a:noFill/>
          <a:ln w="317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1267B-D2CF-4B64-AF2E-E7DA8EC068BD}"/>
              </a:ext>
            </a:extLst>
          </p:cNvPr>
          <p:cNvSpPr txBox="1"/>
          <p:nvPr/>
        </p:nvSpPr>
        <p:spPr>
          <a:xfrm>
            <a:off x="4667435" y="2406134"/>
            <a:ext cx="377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err="1">
                <a:solidFill>
                  <a:schemeClr val="bg1">
                    <a:lumMod val="65000"/>
                  </a:schemeClr>
                </a:solidFill>
              </a:rPr>
              <a:t>Terzaghi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</a:rPr>
              <a:t> model of soil strength</a:t>
            </a:r>
          </a:p>
        </p:txBody>
      </p:sp>
    </p:spTree>
    <p:extLst>
      <p:ext uri="{BB962C8B-B14F-4D97-AF65-F5344CB8AC3E}">
        <p14:creationId xmlns:p14="http://schemas.microsoft.com/office/powerpoint/2010/main" val="73005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DCF0-9C4F-4A66-AD64-C46E2720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particle shapes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92832-B936-4008-810F-3D8D82A7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AF63-5A7F-48B3-AEC4-AF8C9A1F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61DD9C-5BE9-4C45-BC22-89271EE2690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4"/>
          <a:stretch/>
        </p:blipFill>
        <p:spPr bwMode="auto">
          <a:xfrm>
            <a:off x="2057400" y="1012031"/>
            <a:ext cx="6449432" cy="4931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50803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1885: Distortion causes dilation </a:t>
            </a:r>
          </a:p>
        </p:txBody>
      </p:sp>
      <p:pic>
        <p:nvPicPr>
          <p:cNvPr id="26626" name="Content Placeholder 5" descr="IC_talk0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4672" r="623" b="3296"/>
          <a:stretch>
            <a:fillRect/>
          </a:stretch>
        </p:blipFill>
        <p:spPr>
          <a:xfrm>
            <a:off x="1828800" y="1066800"/>
            <a:ext cx="3276600" cy="488791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87D7-92D0-4A44-921D-E70420110C5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6629400" y="60198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4597A0"/>
                </a:solidFill>
              </a:rPr>
              <a:t>Reynolds, 1885</a:t>
            </a:r>
          </a:p>
        </p:txBody>
      </p:sp>
      <p:pic>
        <p:nvPicPr>
          <p:cNvPr id="12" name="Content Placeholder 5" descr="IC_talk00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24634" r="6329" b="46460"/>
          <a:stretch/>
        </p:blipFill>
        <p:spPr bwMode="auto">
          <a:xfrm>
            <a:off x="381000" y="1600200"/>
            <a:ext cx="7872413" cy="3810000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1992-EF71-4587-9F45-32BA7DB6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Taylor – Bishop (1950)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DC44D-D796-417E-B358-6EF0C14C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512F6-41E6-41F0-94C0-2763ADD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D8121F-7238-47D0-9D79-F33C7CB397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4348895" cy="373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9F20B4-7D72-45CF-B9CD-DFB54B60B288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2001" y="4114800"/>
            <a:ext cx="1676399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F778815-525A-4DD5-B8CF-1B924A70A88A}"/>
              </a:ext>
            </a:extLst>
          </p:cNvPr>
          <p:cNvSpPr txBox="1"/>
          <p:nvPr/>
        </p:nvSpPr>
        <p:spPr>
          <a:xfrm>
            <a:off x="6246849" y="3733800"/>
            <a:ext cx="286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FF"/>
                </a:solidFill>
              </a:rPr>
              <a:t>Work being done </a:t>
            </a:r>
          </a:p>
          <a:p>
            <a:r>
              <a:rPr lang="en-GB" sz="2000" dirty="0">
                <a:solidFill>
                  <a:srgbClr val="FF00FF"/>
                </a:solidFill>
              </a:rPr>
              <a:t>against confining stress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E2E8F0-AE92-42E0-A8D5-98BDCE0A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9558" b="-35392"/>
          <a:stretch/>
        </p:blipFill>
        <p:spPr>
          <a:xfrm>
            <a:off x="381000" y="2590800"/>
            <a:ext cx="4017024" cy="990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4267200" y="3962400"/>
            <a:ext cx="304800" cy="22860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9F20B4-7D72-45CF-B9CD-DFB54B60B28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62200" y="3276600"/>
            <a:ext cx="1981202" cy="7620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962400" y="2209800"/>
            <a:ext cx="2438400" cy="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9F20B4-7D72-45CF-B9CD-DFB54B60B288}"/>
              </a:ext>
            </a:extLst>
          </p:cNvPr>
          <p:cNvCxnSpPr>
            <a:cxnSpLocks/>
          </p:cNvCxnSpPr>
          <p:nvPr/>
        </p:nvCxnSpPr>
        <p:spPr bwMode="auto">
          <a:xfrm flipH="1">
            <a:off x="1524000" y="2209800"/>
            <a:ext cx="3429000" cy="4572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BE244A-996C-4173-B9F4-5F8DA1C09457}"/>
              </a:ext>
            </a:extLst>
          </p:cNvPr>
          <p:cNvSpPr/>
          <p:nvPr/>
        </p:nvSpPr>
        <p:spPr bwMode="auto">
          <a:xfrm>
            <a:off x="1981200" y="2590800"/>
            <a:ext cx="381000" cy="7620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B6DCC8-C4B7-4493-927D-E4EBAB121FF4}"/>
              </a:ext>
            </a:extLst>
          </p:cNvPr>
          <p:cNvSpPr/>
          <p:nvPr/>
        </p:nvSpPr>
        <p:spPr bwMode="auto">
          <a:xfrm>
            <a:off x="1143000" y="2590800"/>
            <a:ext cx="381000" cy="7620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5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15EF99-A09D-46C0-ACCE-3E9327669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0"/>
            <a:ext cx="7414020" cy="3124200"/>
          </a:xfrm>
          <a:prstGeom prst="rect">
            <a:avLst/>
          </a:prstGeom>
        </p:spPr>
      </p:pic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Soil strength as two components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748AA1-0A5F-924D-8163-6A57D632FBDC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5F9C7-4682-8540-83D6-B1273701C1B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410200" y="5943600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48C9A"/>
                </a:solidFill>
              </a:rPr>
              <a:t>[Taylor-Bishop, 1948-50]</a:t>
            </a:r>
          </a:p>
        </p:txBody>
      </p:sp>
      <p:cxnSp>
        <p:nvCxnSpPr>
          <p:cNvPr id="40966" name="Straight Arrow Connector 8"/>
          <p:cNvCxnSpPr>
            <a:cxnSpLocks noChangeShapeType="1"/>
          </p:cNvCxnSpPr>
          <p:nvPr/>
        </p:nvCxnSpPr>
        <p:spPr bwMode="auto">
          <a:xfrm flipV="1">
            <a:off x="8305800" y="3581400"/>
            <a:ext cx="0" cy="381000"/>
          </a:xfrm>
          <a:prstGeom prst="straightConnector1">
            <a:avLst/>
          </a:prstGeom>
          <a:noFill/>
          <a:ln w="6350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4114800" y="4110037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/>
              <a:t>Friction</a:t>
            </a:r>
          </a:p>
        </p:txBody>
      </p:sp>
      <p:cxnSp>
        <p:nvCxnSpPr>
          <p:cNvPr id="40968" name="Straight Connector 14"/>
          <p:cNvCxnSpPr>
            <a:cxnSpLocks noChangeShapeType="1"/>
          </p:cNvCxnSpPr>
          <p:nvPr/>
        </p:nvCxnSpPr>
        <p:spPr bwMode="auto">
          <a:xfrm flipV="1">
            <a:off x="3810000" y="4191000"/>
            <a:ext cx="1219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1FA2A565-B57C-4B1C-8C17-3F40C6522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999563"/>
            <a:ext cx="6934199" cy="461747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FF"/>
                </a:solidFill>
              </a:rPr>
              <a:t>“Strength” = “Friction” + “Interlocking”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E2E8F0-AE92-42E0-A8D5-98BDCE0A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9558" b="-35392"/>
          <a:stretch/>
        </p:blipFill>
        <p:spPr>
          <a:xfrm>
            <a:off x="3856431" y="1511687"/>
            <a:ext cx="3259937" cy="8039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3247-6BB4-49A2-AD8E-55607075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</a:t>
            </a:r>
            <a:r>
              <a:rPr lang="en-GB" dirty="0" err="1"/>
              <a:t>Terzaghi’s</a:t>
            </a:r>
            <a:r>
              <a:rPr lang="en-GB" dirty="0"/>
              <a:t> error</a:t>
            </a:r>
            <a:endParaRPr lang="en-GB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5B934-FB4F-4047-90AA-09E76548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1C0EC-B89A-480F-8648-AB257F83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4727DE-B4A2-4E3E-BBA5-27A16A7CED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800" y="990600"/>
            <a:ext cx="2209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755F0C-A68C-4C28-B072-479535AF7F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30" y="2487930"/>
            <a:ext cx="5398770" cy="31508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A97040-039B-46B1-8026-37D20511506B}"/>
              </a:ext>
            </a:extLst>
          </p:cNvPr>
          <p:cNvSpPr/>
          <p:nvPr/>
        </p:nvSpPr>
        <p:spPr bwMode="auto">
          <a:xfrm>
            <a:off x="5867400" y="3505200"/>
            <a:ext cx="2118946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1267B-D2CF-4B64-AF2E-E7DA8EC068BD}"/>
              </a:ext>
            </a:extLst>
          </p:cNvPr>
          <p:cNvSpPr txBox="1"/>
          <p:nvPr/>
        </p:nvSpPr>
        <p:spPr>
          <a:xfrm>
            <a:off x="4667435" y="2406134"/>
            <a:ext cx="377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err="1">
                <a:solidFill>
                  <a:schemeClr val="bg1">
                    <a:lumMod val="65000"/>
                  </a:schemeClr>
                </a:solidFill>
              </a:rPr>
              <a:t>Terzaghi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</a:rPr>
              <a:t> model of soil strength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B507AA-1597-4347-BF35-CEAAFA80D7B3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4419600"/>
            <a:ext cx="0" cy="7620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07D7DA-0A86-4B4C-8473-5BEBEB5D82E8}"/>
              </a:ext>
            </a:extLst>
          </p:cNvPr>
          <p:cNvSpPr txBox="1"/>
          <p:nvPr/>
        </p:nvSpPr>
        <p:spPr>
          <a:xfrm>
            <a:off x="2596662" y="5120045"/>
            <a:ext cx="190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FF"/>
                </a:solidFill>
                <a:latin typeface="Symbol" panose="05050102010706020507" pitchFamily="18" charset="2"/>
              </a:rPr>
              <a:t>d </a:t>
            </a:r>
            <a:r>
              <a:rPr lang="en-GB" dirty="0">
                <a:solidFill>
                  <a:srgbClr val="FF00FF"/>
                </a:solidFill>
              </a:rPr>
              <a:t>=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B467FC-6602-4A3A-A7D9-BC0BE392955B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4400" y="4063365"/>
            <a:ext cx="0" cy="111823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FD3946-F864-43CA-B163-4DCC3712B04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58607" y="3505200"/>
            <a:ext cx="8793" cy="161907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79637C-CD1E-4F2A-ABE5-750D128EDBA2}"/>
              </a:ext>
            </a:extLst>
          </p:cNvPr>
          <p:cNvSpPr txBox="1"/>
          <p:nvPr/>
        </p:nvSpPr>
        <p:spPr>
          <a:xfrm>
            <a:off x="3505203" y="5181600"/>
            <a:ext cx="190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FF"/>
                </a:solidFill>
              </a:rPr>
              <a:t>20</a:t>
            </a:r>
            <a:r>
              <a:rPr lang="en-GB" sz="2000" baseline="30000" dirty="0">
                <a:solidFill>
                  <a:srgbClr val="FF00FF"/>
                </a:solidFill>
              </a:rPr>
              <a:t>o</a:t>
            </a:r>
            <a:endParaRPr lang="en-GB" sz="2000" dirty="0">
              <a:solidFill>
                <a:srgbClr val="FF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BA9099-B626-499F-87BB-A4EDB050FAA4}"/>
              </a:ext>
            </a:extLst>
          </p:cNvPr>
          <p:cNvSpPr txBox="1"/>
          <p:nvPr/>
        </p:nvSpPr>
        <p:spPr>
          <a:xfrm>
            <a:off x="4495803" y="5181600"/>
            <a:ext cx="190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FF"/>
                </a:solidFill>
              </a:rPr>
              <a:t>15</a:t>
            </a:r>
            <a:r>
              <a:rPr lang="en-GB" sz="2000" baseline="30000" dirty="0">
                <a:solidFill>
                  <a:srgbClr val="FF00FF"/>
                </a:solidFill>
              </a:rPr>
              <a:t>o</a:t>
            </a:r>
            <a:endParaRPr lang="en-GB" sz="2000" dirty="0">
              <a:solidFill>
                <a:srgbClr val="FF00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2E987E-A7FE-45B5-A0A2-62E853C41A10}"/>
              </a:ext>
            </a:extLst>
          </p:cNvPr>
          <p:cNvSpPr txBox="1"/>
          <p:nvPr/>
        </p:nvSpPr>
        <p:spPr>
          <a:xfrm>
            <a:off x="5715003" y="5147074"/>
            <a:ext cx="190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FF"/>
                </a:solidFill>
              </a:rPr>
              <a:t>10</a:t>
            </a:r>
            <a:r>
              <a:rPr lang="en-GB" sz="2000" baseline="30000" dirty="0">
                <a:solidFill>
                  <a:srgbClr val="FF00FF"/>
                </a:solidFill>
              </a:rPr>
              <a:t>o</a:t>
            </a:r>
            <a:endParaRPr lang="en-GB" sz="2000" dirty="0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99FF"/>
                </a:solidFill>
              </a:rPr>
              <a:t>Taylor’s history in ‘light reading’</a:t>
            </a:r>
          </a:p>
        </p:txBody>
      </p:sp>
    </p:spTree>
    <p:extLst>
      <p:ext uri="{BB962C8B-B14F-4D97-AF65-F5344CB8AC3E}">
        <p14:creationId xmlns:p14="http://schemas.microsoft.com/office/powerpoint/2010/main" val="212481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805F-F323-4AFF-862E-9536A9CA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 from shear-box to triaxial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5DDA-D8F6-4BCB-954B-9112039C9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Symbol" panose="05050102010706020507" pitchFamily="18" charset="2"/>
              </a:rPr>
              <a:t>h</a:t>
            </a:r>
            <a:r>
              <a:rPr lang="en-US" sz="3200" dirty="0"/>
              <a:t> = q / p         is used instead of…  </a:t>
            </a:r>
            <a:r>
              <a:rPr lang="en-US" sz="3200" dirty="0">
                <a:latin typeface="Symbol" panose="05050102010706020507" pitchFamily="18" charset="2"/>
              </a:rPr>
              <a:t>t/</a:t>
            </a:r>
            <a:r>
              <a:rPr lang="en-US" sz="3200" dirty="0" err="1">
                <a:latin typeface="Symbol" panose="05050102010706020507" pitchFamily="18" charset="2"/>
              </a:rPr>
              <a:t>s</a:t>
            </a:r>
            <a:r>
              <a:rPr lang="en-US" sz="3200" baseline="-25000" dirty="0" err="1"/>
              <a:t>n</a:t>
            </a:r>
            <a:endParaRPr lang="en-US" sz="3200" baseline="-25000" dirty="0"/>
          </a:p>
          <a:p>
            <a:endParaRPr lang="en-US" sz="3200" baseline="-25000" dirty="0"/>
          </a:p>
          <a:p>
            <a:r>
              <a:rPr lang="en-GB" sz="3200" dirty="0"/>
              <a:t>D = </a:t>
            </a:r>
            <a:r>
              <a:rPr lang="en-GB" sz="3200" dirty="0">
                <a:latin typeface="Symbol" panose="05050102010706020507" pitchFamily="18" charset="2"/>
              </a:rPr>
              <a:t>de</a:t>
            </a:r>
            <a:r>
              <a:rPr lang="en-GB" sz="3200" baseline="-25000" dirty="0"/>
              <a:t>v</a:t>
            </a:r>
            <a:r>
              <a:rPr lang="en-GB" sz="3200" dirty="0"/>
              <a:t> / </a:t>
            </a:r>
            <a:r>
              <a:rPr lang="en-GB" sz="3200" dirty="0" err="1">
                <a:latin typeface="Symbol" panose="05050102010706020507" pitchFamily="18" charset="2"/>
              </a:rPr>
              <a:t>de</a:t>
            </a:r>
            <a:r>
              <a:rPr lang="en-GB" sz="3200" baseline="-25000" dirty="0" err="1"/>
              <a:t>q</a:t>
            </a:r>
            <a:r>
              <a:rPr lang="en-GB" sz="3200" dirty="0"/>
              <a:t>   is used instead of… </a:t>
            </a:r>
            <a:r>
              <a:rPr lang="en-GB" sz="3200" dirty="0">
                <a:latin typeface="Symbol" panose="05050102010706020507" pitchFamily="18" charset="2"/>
              </a:rPr>
              <a:t>d</a:t>
            </a:r>
            <a:r>
              <a:rPr lang="en-GB" sz="3200" dirty="0"/>
              <a:t>v/</a:t>
            </a:r>
            <a:r>
              <a:rPr lang="en-GB" sz="3200" dirty="0" err="1">
                <a:latin typeface="Symbol" panose="05050102010706020507" pitchFamily="18" charset="2"/>
              </a:rPr>
              <a:t>dD</a:t>
            </a:r>
            <a:r>
              <a:rPr lang="en-GB" sz="32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F787A-1AC6-4FC9-8EEA-EA6737C3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98836-ECE2-4CEE-8AFA-2885E5AA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0AD31-0BB7-411C-AB13-0D5157530DAB}"/>
              </a:ext>
            </a:extLst>
          </p:cNvPr>
          <p:cNvSpPr/>
          <p:nvPr/>
        </p:nvSpPr>
        <p:spPr bwMode="auto">
          <a:xfrm>
            <a:off x="3505200" y="3352799"/>
            <a:ext cx="1295400" cy="500063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“eta”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CC09C9-4B6E-4357-9DC6-52AE4BF589D3}"/>
              </a:ext>
            </a:extLst>
          </p:cNvPr>
          <p:cNvSpPr/>
          <p:nvPr/>
        </p:nvSpPr>
        <p:spPr bwMode="auto">
          <a:xfrm>
            <a:off x="3567112" y="4224337"/>
            <a:ext cx="2300287" cy="500063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“dilatancy”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D63C73-1F98-4BD9-B554-ADF921B12400}"/>
              </a:ext>
            </a:extLst>
          </p:cNvPr>
          <p:cNvCxnSpPr>
            <a:stCxn id="6" idx="1"/>
          </p:cNvCxnSpPr>
          <p:nvPr/>
        </p:nvCxnSpPr>
        <p:spPr bwMode="auto">
          <a:xfrm flipH="1" flipV="1">
            <a:off x="914400" y="1524000"/>
            <a:ext cx="2780507" cy="1902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E363B5-DFAA-4232-A041-C238CBFEACAF}"/>
              </a:ext>
            </a:extLst>
          </p:cNvPr>
          <p:cNvCxnSpPr/>
          <p:nvPr/>
        </p:nvCxnSpPr>
        <p:spPr bwMode="auto">
          <a:xfrm flipH="1" flipV="1">
            <a:off x="914400" y="2441368"/>
            <a:ext cx="2780507" cy="1902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58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198C-242F-4239-85AC-C7737100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Taylor-Bishop strength model in practice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6FA8-0824-4A4A-AA57-AE06BCF9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3262E-5462-45AE-ADF2-4F333757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6B1015-A5E0-45A7-BE37-F75C766AA5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49" y="1066800"/>
            <a:ext cx="729195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3EB72-EBC4-4FC0-8507-5DFF15073459}"/>
              </a:ext>
            </a:extLst>
          </p:cNvPr>
          <p:cNvSpPr txBox="1"/>
          <p:nvPr/>
        </p:nvSpPr>
        <p:spPr>
          <a:xfrm flipH="1">
            <a:off x="4572000" y="4110335"/>
            <a:ext cx="365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rgbClr val="0000CC"/>
                </a:solidFill>
                <a:latin typeface="Symbol" panose="05050102010706020507" pitchFamily="18" charset="2"/>
              </a:rPr>
              <a:t>h</a:t>
            </a:r>
            <a:r>
              <a:rPr lang="en-GB" baseline="-25000" dirty="0" err="1">
                <a:solidFill>
                  <a:srgbClr val="0000CC"/>
                </a:solidFill>
              </a:rPr>
              <a:t>max</a:t>
            </a:r>
            <a:r>
              <a:rPr lang="en-GB" dirty="0">
                <a:solidFill>
                  <a:srgbClr val="0000CC"/>
                </a:solidFill>
              </a:rPr>
              <a:t> = </a:t>
            </a:r>
            <a:r>
              <a:rPr lang="en-GB" i="1" dirty="0" err="1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GB" baseline="-25000" dirty="0" err="1">
                <a:solidFill>
                  <a:srgbClr val="0000CC"/>
                </a:solidFill>
              </a:rPr>
              <a:t>tc</a:t>
            </a:r>
            <a:r>
              <a:rPr lang="en-GB" dirty="0">
                <a:solidFill>
                  <a:srgbClr val="0000CC"/>
                </a:solidFill>
              </a:rPr>
              <a:t> – (1-N) </a:t>
            </a:r>
            <a:r>
              <a:rPr lang="en-GB" dirty="0" err="1">
                <a:solidFill>
                  <a:srgbClr val="0000CC"/>
                </a:solidFill>
              </a:rPr>
              <a:t>D</a:t>
            </a:r>
            <a:r>
              <a:rPr lang="en-GB" baseline="-25000" dirty="0" err="1">
                <a:solidFill>
                  <a:srgbClr val="0000CC"/>
                </a:solidFill>
              </a:rPr>
              <a:t>min</a:t>
            </a:r>
            <a:endParaRPr lang="en-GB" baseline="-25000" dirty="0">
              <a:solidFill>
                <a:srgbClr val="0000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02434-FFB5-48E0-90F1-41D7457D36EE}"/>
              </a:ext>
            </a:extLst>
          </p:cNvPr>
          <p:cNvSpPr txBox="1"/>
          <p:nvPr/>
        </p:nvSpPr>
        <p:spPr>
          <a:xfrm>
            <a:off x="218304" y="149319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SAND</a:t>
            </a:r>
          </a:p>
        </p:txBody>
      </p:sp>
    </p:spTree>
    <p:extLst>
      <p:ext uri="{BB962C8B-B14F-4D97-AF65-F5344CB8AC3E}">
        <p14:creationId xmlns:p14="http://schemas.microsoft.com/office/powerpoint/2010/main" val="135346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Soil behaves according to effective stress</a:t>
            </a:r>
          </a:p>
          <a:p>
            <a:endParaRPr lang="en-US" dirty="0"/>
          </a:p>
          <a:p>
            <a:r>
              <a:rPr lang="en-US" dirty="0"/>
              <a:t>Drained loadings are vastly quicker with sands</a:t>
            </a:r>
          </a:p>
          <a:p>
            <a:pPr lvl="2"/>
            <a:r>
              <a:rPr lang="en-US" dirty="0"/>
              <a:t>Explore the nature of soil </a:t>
            </a:r>
            <a:r>
              <a:rPr lang="en-US" dirty="0" err="1"/>
              <a:t>behaviour</a:t>
            </a:r>
            <a:r>
              <a:rPr lang="en-US" dirty="0"/>
              <a:t> primarily using sands</a:t>
            </a:r>
          </a:p>
          <a:p>
            <a:endParaRPr lang="en-US" dirty="0"/>
          </a:p>
          <a:p>
            <a:r>
              <a:rPr lang="en-US" dirty="0"/>
              <a:t>Effect of void ratio initially done using clays as easy to measure void ratio using water content</a:t>
            </a:r>
          </a:p>
          <a:p>
            <a:endParaRPr lang="en-US" dirty="0"/>
          </a:p>
          <a:p>
            <a:r>
              <a:rPr lang="en-US" dirty="0"/>
              <a:t>Modern understanding blends understanding from sands and clays together</a:t>
            </a:r>
          </a:p>
          <a:p>
            <a:pPr lvl="2"/>
            <a:r>
              <a:rPr lang="en-US" dirty="0"/>
              <a:t>Grain size does not matter</a:t>
            </a:r>
          </a:p>
          <a:p>
            <a:pPr lvl="2"/>
            <a:r>
              <a:rPr lang="en-US" dirty="0"/>
              <a:t>Everything is particulate</a:t>
            </a:r>
          </a:p>
          <a:p>
            <a:pPr lvl="2"/>
            <a:r>
              <a:rPr lang="en-US" dirty="0"/>
              <a:t>Accurate ‘as-tested’ void ratio in sands now achievable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7F02A-32B9-F149-87B1-5D8E9959420C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AE9B2-6F82-164B-A226-21A097CE631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A61E04-4BC5-42EF-9E80-C29CA11833F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928168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49198C-242F-4239-85AC-C7737100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Taylor-Bishop strength model in practice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6FA8-0824-4A4A-AA57-AE06BCF9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3262E-5462-45AE-ADF2-4F333757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3EB72-EBC4-4FC0-8507-5DFF15073459}"/>
              </a:ext>
            </a:extLst>
          </p:cNvPr>
          <p:cNvSpPr txBox="1"/>
          <p:nvPr/>
        </p:nvSpPr>
        <p:spPr>
          <a:xfrm flipH="1">
            <a:off x="4572000" y="4110335"/>
            <a:ext cx="365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rgbClr val="0000CC"/>
                </a:solidFill>
                <a:latin typeface="Symbol" panose="05050102010706020507" pitchFamily="18" charset="2"/>
              </a:rPr>
              <a:t>h</a:t>
            </a:r>
            <a:r>
              <a:rPr lang="en-GB" baseline="-25000" dirty="0" err="1">
                <a:solidFill>
                  <a:srgbClr val="0000CC"/>
                </a:solidFill>
              </a:rPr>
              <a:t>max</a:t>
            </a:r>
            <a:r>
              <a:rPr lang="en-GB" dirty="0">
                <a:solidFill>
                  <a:srgbClr val="0000CC"/>
                </a:solidFill>
              </a:rPr>
              <a:t> = </a:t>
            </a:r>
            <a:r>
              <a:rPr lang="en-GB" i="1" dirty="0" err="1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GB" baseline="-25000" dirty="0" err="1">
                <a:solidFill>
                  <a:srgbClr val="0000CC"/>
                </a:solidFill>
              </a:rPr>
              <a:t>tc</a:t>
            </a:r>
            <a:r>
              <a:rPr lang="en-GB" dirty="0">
                <a:solidFill>
                  <a:srgbClr val="0000CC"/>
                </a:solidFill>
              </a:rPr>
              <a:t> – (1-N) </a:t>
            </a:r>
            <a:r>
              <a:rPr lang="en-GB" dirty="0" err="1">
                <a:solidFill>
                  <a:srgbClr val="0000CC"/>
                </a:solidFill>
              </a:rPr>
              <a:t>D</a:t>
            </a:r>
            <a:r>
              <a:rPr lang="en-GB" baseline="-25000" dirty="0" err="1">
                <a:solidFill>
                  <a:srgbClr val="0000CC"/>
                </a:solidFill>
              </a:rPr>
              <a:t>min</a:t>
            </a:r>
            <a:endParaRPr lang="en-GB" baseline="-25000" dirty="0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D10B5-C7EC-4160-976D-C718A9CB9E69}"/>
              </a:ext>
            </a:extLst>
          </p:cNvPr>
          <p:cNvSpPr txBox="1"/>
          <p:nvPr/>
        </p:nvSpPr>
        <p:spPr>
          <a:xfrm>
            <a:off x="218304" y="149319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CLAY</a:t>
            </a:r>
          </a:p>
        </p:txBody>
      </p:sp>
    </p:spTree>
    <p:extLst>
      <p:ext uri="{BB962C8B-B14F-4D97-AF65-F5344CB8AC3E}">
        <p14:creationId xmlns:p14="http://schemas.microsoft.com/office/powerpoint/2010/main" val="3494120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8B0D-F71C-481A-886F-7866C0A0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before peak strength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C2A71-6197-452E-B056-DF164731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D131B-46FD-4196-8467-AF1AEE55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1C92DF-1CBB-4DEB-9E1B-B48E44C238B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5469" r="23195" b="14615"/>
          <a:stretch/>
        </p:blipFill>
        <p:spPr bwMode="auto">
          <a:xfrm>
            <a:off x="1975338" y="1219200"/>
            <a:ext cx="6330462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DF1AEE-4253-4CAA-B9A4-9FBCB9C9B1A2}"/>
              </a:ext>
            </a:extLst>
          </p:cNvPr>
          <p:cNvCxnSpPr>
            <a:cxnSpLocks/>
          </p:cNvCxnSpPr>
          <p:nvPr/>
        </p:nvCxnSpPr>
        <p:spPr bwMode="auto">
          <a:xfrm>
            <a:off x="3084513" y="4343400"/>
            <a:ext cx="1828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0A2C62-C34A-4598-9763-418870970AFD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6800" y="1600200"/>
            <a:ext cx="0" cy="2743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EFB3D5-8B68-4923-9CC5-A9F9B99F81B7}"/>
              </a:ext>
            </a:extLst>
          </p:cNvPr>
          <p:cNvCxnSpPr>
            <a:cxnSpLocks/>
          </p:cNvCxnSpPr>
          <p:nvPr/>
        </p:nvCxnSpPr>
        <p:spPr bwMode="auto">
          <a:xfrm>
            <a:off x="3429000" y="4953000"/>
            <a:ext cx="1828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7F7F8D-22A3-4450-902A-6005CAD4669F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7800" y="2438400"/>
            <a:ext cx="0" cy="2514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BBC1A0-E34D-4A19-B34D-E87288306A33}"/>
              </a:ext>
            </a:extLst>
          </p:cNvPr>
          <p:cNvSpPr txBox="1"/>
          <p:nvPr/>
        </p:nvSpPr>
        <p:spPr>
          <a:xfrm>
            <a:off x="1182688" y="4406325"/>
            <a:ext cx="2362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GB" sz="3200" b="1" dirty="0">
                <a:solidFill>
                  <a:srgbClr val="FF0000"/>
                </a:solidFill>
              </a:rPr>
              <a:t> = </a:t>
            </a:r>
            <a:r>
              <a:rPr lang="en-GB" sz="3200" b="1" i="1" dirty="0">
                <a:solidFill>
                  <a:srgbClr val="FF0000"/>
                </a:solidFill>
              </a:rPr>
              <a:t>f(D)</a:t>
            </a:r>
          </a:p>
        </p:txBody>
      </p:sp>
    </p:spTree>
    <p:extLst>
      <p:ext uri="{BB962C8B-B14F-4D97-AF65-F5344CB8AC3E}">
        <p14:creationId xmlns:p14="http://schemas.microsoft.com/office/powerpoint/2010/main" val="280326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2F8E-CCCD-4E0D-B392-AAE2E38C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before peak strength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36DD4-2C0A-4B34-8C69-8645DA28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DC195-B30A-4C73-BBE4-69509742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A180D3-D184-4478-BD50-F2482DC562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4"/>
            <a:ext cx="7543800" cy="4733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DF813C3-D75E-46DB-AB93-76310100BFAF}"/>
              </a:ext>
            </a:extLst>
          </p:cNvPr>
          <p:cNvSpPr/>
          <p:nvPr/>
        </p:nvSpPr>
        <p:spPr bwMode="auto">
          <a:xfrm>
            <a:off x="6248400" y="2590800"/>
            <a:ext cx="152400" cy="1524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81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CA3BE-F226-4F04-B821-429FC45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Mobilized friction ratio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40A4EE-E5EC-4498-B625-F19663E6F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386" y="1524000"/>
            <a:ext cx="7403305" cy="4419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27335-B6C6-42E7-A66E-3F774A91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DB6C8-5EB1-4E0F-A35F-2D5308DC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0A8F1-C55D-4610-808B-6A22BA8410B8}"/>
              </a:ext>
            </a:extLst>
          </p:cNvPr>
          <p:cNvSpPr txBox="1"/>
          <p:nvPr/>
        </p:nvSpPr>
        <p:spPr>
          <a:xfrm flipH="1">
            <a:off x="2590800" y="939225"/>
            <a:ext cx="365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GB" sz="3200" baseline="-25000" dirty="0">
                <a:solidFill>
                  <a:srgbClr val="0000CC"/>
                </a:solidFill>
              </a:rPr>
              <a:t>i</a:t>
            </a:r>
            <a:r>
              <a:rPr lang="en-GB" sz="3200" dirty="0">
                <a:solidFill>
                  <a:srgbClr val="0000CC"/>
                </a:solidFill>
              </a:rPr>
              <a:t> = </a:t>
            </a:r>
            <a:r>
              <a:rPr lang="en-GB" sz="3200" i="1" dirty="0">
                <a:solidFill>
                  <a:srgbClr val="0000CC"/>
                </a:solidFill>
                <a:latin typeface="Symbol" panose="05050102010706020507" pitchFamily="18" charset="2"/>
              </a:rPr>
              <a:t>h</a:t>
            </a:r>
            <a:r>
              <a:rPr lang="en-GB" sz="3200" dirty="0">
                <a:solidFill>
                  <a:srgbClr val="0000CC"/>
                </a:solidFill>
              </a:rPr>
              <a:t> + D</a:t>
            </a:r>
            <a:endParaRPr lang="en-GB" sz="3200" baseline="-25000" dirty="0">
              <a:solidFill>
                <a:srgbClr val="0000CC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777DBF-DAB6-4921-A8EA-BCDEEC0ED898}"/>
              </a:ext>
            </a:extLst>
          </p:cNvPr>
          <p:cNvCxnSpPr>
            <a:cxnSpLocks/>
          </p:cNvCxnSpPr>
          <p:nvPr/>
        </p:nvCxnSpPr>
        <p:spPr bwMode="auto">
          <a:xfrm flipH="1">
            <a:off x="1752600" y="1499175"/>
            <a:ext cx="990600" cy="70586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6846E2-158A-46CB-9D95-CFB4BFC83DF3}"/>
              </a:ext>
            </a:extLst>
          </p:cNvPr>
          <p:cNvCxnSpPr>
            <a:cxnSpLocks/>
          </p:cNvCxnSpPr>
          <p:nvPr/>
        </p:nvCxnSpPr>
        <p:spPr bwMode="auto">
          <a:xfrm>
            <a:off x="1298386" y="2057400"/>
            <a:ext cx="761701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132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Stress-dilatancy at all strains ~1965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0F46A-7072-41AB-8BBF-3334BBE2BF70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-4851" r="-4851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842001" y="6197599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48C9A"/>
                </a:solidFill>
                <a:latin typeface="Symbol" charset="2"/>
                <a:cs typeface="Symbol" charset="2"/>
              </a:rPr>
              <a:t>h</a:t>
            </a:r>
            <a:r>
              <a:rPr lang="en-US" sz="2800" dirty="0">
                <a:solidFill>
                  <a:srgbClr val="048C9A"/>
                </a:solidFill>
              </a:rPr>
              <a:t> </a:t>
            </a:r>
            <a:r>
              <a:rPr lang="en-US" dirty="0">
                <a:solidFill>
                  <a:srgbClr val="048C9A"/>
                </a:solidFill>
              </a:rPr>
              <a:t>= M – </a:t>
            </a:r>
            <a:r>
              <a:rPr lang="en-US" i="1" dirty="0">
                <a:solidFill>
                  <a:srgbClr val="048C9A"/>
                </a:solidFill>
              </a:rPr>
              <a:t>f</a:t>
            </a:r>
            <a:r>
              <a:rPr lang="en-US" dirty="0">
                <a:solidFill>
                  <a:srgbClr val="048C9A"/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305049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7651" name="Picture 4" descr="E606150-2_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0" y="-68263"/>
            <a:ext cx="10645775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399" y="304800"/>
            <a:ext cx="4258733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Franklin Falls (NH) 1935</a:t>
            </a:r>
          </a:p>
          <a:p>
            <a:pPr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>
              <a:defRPr/>
            </a:pPr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‘</a:t>
            </a:r>
            <a:r>
              <a:rPr lang="en-US" i="1" dirty="0">
                <a:solidFill>
                  <a:srgbClr val="3366FF"/>
                </a:solidFill>
                <a:latin typeface="Arial" pitchFamily="34" charset="0"/>
                <a:ea typeface="ヒラギノ角ゴ Pro W3"/>
                <a:cs typeface="ヒラギノ角ゴ Pro W3"/>
              </a:rPr>
              <a:t>sand flow failure</a:t>
            </a:r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'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441825" cy="505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7961" dir="2700000" algn="ctr" rotWithShape="0">
              <a:srgbClr val="80808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7848600" y="4343400"/>
            <a:ext cx="1009650" cy="546100"/>
          </a:xfrm>
          <a:prstGeom prst="ellips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002A-2B74-4750-8839-52DDFA33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state undrained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16F3-E560-44B9-A4A4-BBE737A5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4A5A8-5B82-4AF2-8D5D-D12C40B2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75C1B4-958D-4F4E-97F9-1F96DD61CBE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5344" r="2639"/>
          <a:stretch/>
        </p:blipFill>
        <p:spPr bwMode="auto">
          <a:xfrm>
            <a:off x="1182687" y="1447800"/>
            <a:ext cx="7808913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26846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1939: Fort Peck Dam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09CB-7D92-4947-812C-E90E5F4BCBC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2867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90600"/>
            <a:ext cx="75041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4597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105400" y="2514600"/>
            <a:ext cx="3124200" cy="28194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state locus: CLAYS ~1955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4B11C-3F11-7747-89C2-5AE94476CC9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BC071-6269-CC4D-A627-3D27425C4BBC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3144" r="-13144"/>
          <a:stretch>
            <a:fillRect/>
          </a:stretch>
        </p:blipFill>
        <p:spPr>
          <a:xfrm>
            <a:off x="618066" y="967846"/>
            <a:ext cx="8686800" cy="5021262"/>
          </a:xfrm>
        </p:spPr>
      </p:pic>
      <p:cxnSp>
        <p:nvCxnSpPr>
          <p:cNvPr id="10" name="Straight Connector 9"/>
          <p:cNvCxnSpPr/>
          <p:nvPr/>
        </p:nvCxnSpPr>
        <p:spPr bwMode="auto">
          <a:xfrm>
            <a:off x="3031067" y="999067"/>
            <a:ext cx="1405466" cy="23029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760134" y="3505200"/>
            <a:ext cx="1354666" cy="21505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366933" y="1253067"/>
            <a:ext cx="1405467" cy="2235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197599" y="3945467"/>
            <a:ext cx="1083734" cy="1676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59154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Castro: SANDS - Load controlled tests (1969)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0F46A-7072-41AB-8BBF-3334BBE2BF7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17141" r="57016" b="4104"/>
          <a:stretch/>
        </p:blipFill>
        <p:spPr bwMode="auto">
          <a:xfrm>
            <a:off x="304800" y="990601"/>
            <a:ext cx="33528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35111" b="49815"/>
          <a:stretch/>
        </p:blipFill>
        <p:spPr>
          <a:xfrm>
            <a:off x="3733800" y="914400"/>
            <a:ext cx="5029200" cy="4368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208" t="53519" r="-2912" b="-15741"/>
          <a:stretch/>
        </p:blipFill>
        <p:spPr>
          <a:xfrm>
            <a:off x="2971800" y="2819400"/>
            <a:ext cx="629693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6196-299C-45AF-83E1-E1F06CCE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of soils 100 years ago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30942-ECC9-4717-8945-38ECDA67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9E731-0C7A-4544-B850-C5717591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26" name="Picture 2" descr="Image result for shear box test equipment">
            <a:extLst>
              <a:ext uri="{FF2B5EF4-FFF2-40B4-BE49-F238E27FC236}">
                <a16:creationId xmlns:a16="http://schemas.microsoft.com/office/drawing/2014/main" id="{9E1B1BC6-1194-47D5-9224-678CCC3EA9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2735"/>
            <a:ext cx="4133240" cy="413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hear box test equipment">
            <a:extLst>
              <a:ext uri="{FF2B5EF4-FFF2-40B4-BE49-F238E27FC236}">
                <a16:creationId xmlns:a16="http://schemas.microsoft.com/office/drawing/2014/main" id="{15CF41D8-0E00-4751-AF12-82915E3C4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1" r="40915" b="59248"/>
          <a:stretch/>
        </p:blipFill>
        <p:spPr bwMode="auto">
          <a:xfrm>
            <a:off x="4602468" y="948249"/>
            <a:ext cx="3017532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A7A463-4421-4CC6-BBFC-8E4F4DE74AAE}"/>
              </a:ext>
            </a:extLst>
          </p:cNvPr>
          <p:cNvCxnSpPr>
            <a:cxnSpLocks/>
          </p:cNvCxnSpPr>
          <p:nvPr/>
        </p:nvCxnSpPr>
        <p:spPr bwMode="auto">
          <a:xfrm flipV="1">
            <a:off x="2962050" y="2112680"/>
            <a:ext cx="1516063" cy="63280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4B001B-2845-44D7-BB62-AEE52399D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3600" y="1302098"/>
            <a:ext cx="990600" cy="150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6E7CEE-2ECE-4C2F-9587-054225A07185}"/>
              </a:ext>
            </a:extLst>
          </p:cNvPr>
          <p:cNvSpPr txBox="1"/>
          <p:nvPr/>
        </p:nvSpPr>
        <p:spPr>
          <a:xfrm>
            <a:off x="6096000" y="914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Symbol" panose="05050102010706020507" pitchFamily="18" charset="2"/>
              </a:rPr>
              <a:t>t</a:t>
            </a:r>
            <a:r>
              <a:rPr lang="en-GB" baseline="-25000" dirty="0" err="1">
                <a:solidFill>
                  <a:srgbClr val="0000FF"/>
                </a:solidFill>
                <a:latin typeface="+mn-lt"/>
              </a:rPr>
              <a:t>vh</a:t>
            </a:r>
            <a:endParaRPr lang="en-GB" baseline="-250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0288D8-44B0-41AA-B5D1-9EC783881602}"/>
              </a:ext>
            </a:extLst>
          </p:cNvPr>
          <p:cNvCxnSpPr>
            <a:cxnSpLocks/>
          </p:cNvCxnSpPr>
          <p:nvPr/>
        </p:nvCxnSpPr>
        <p:spPr bwMode="auto">
          <a:xfrm flipH="1">
            <a:off x="5970940" y="1373832"/>
            <a:ext cx="963260" cy="1479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EB9701-90A4-4E91-8A7E-95DB9B55A00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29400" y="3124200"/>
            <a:ext cx="21205" cy="416501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6373938-2BA8-43A3-B378-49F055DA6408}"/>
              </a:ext>
            </a:extLst>
          </p:cNvPr>
          <p:cNvSpPr txBox="1"/>
          <p:nvPr/>
        </p:nvSpPr>
        <p:spPr>
          <a:xfrm>
            <a:off x="6781800" y="3048000"/>
            <a:ext cx="51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GB" baseline="-25000" dirty="0" err="1">
                <a:solidFill>
                  <a:srgbClr val="0000FF"/>
                </a:solidFill>
                <a:latin typeface="+mn-lt"/>
              </a:rPr>
              <a:t>v</a:t>
            </a:r>
            <a:endParaRPr lang="en-GB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BF8331-4B5D-4DE7-A59A-78AD415B2C23}"/>
              </a:ext>
            </a:extLst>
          </p:cNvPr>
          <p:cNvSpPr/>
          <p:nvPr/>
        </p:nvSpPr>
        <p:spPr>
          <a:xfrm>
            <a:off x="4470635" y="3916740"/>
            <a:ext cx="4825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48C9A"/>
                </a:solidFill>
              </a:rPr>
              <a:t>Controlling drainage…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48C9A"/>
                </a:solidFill>
              </a:rPr>
              <a:t>Difficult to encase sample in membrane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48C9A"/>
                </a:solidFill>
              </a:rPr>
              <a:t>=&gt; difficult to measure pore pressure</a:t>
            </a:r>
          </a:p>
          <a:p>
            <a:pPr lvl="2"/>
            <a:endParaRPr lang="en-GB" sz="1600" dirty="0">
              <a:solidFill>
                <a:srgbClr val="048C9A"/>
              </a:solidFill>
            </a:endParaRPr>
          </a:p>
          <a:p>
            <a:r>
              <a:rPr lang="en-GB" sz="1600" dirty="0">
                <a:solidFill>
                  <a:srgbClr val="048C9A"/>
                </a:solidFill>
              </a:rPr>
              <a:t>Only measure half the stresses…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48C9A"/>
                </a:solidFill>
              </a:rPr>
              <a:t>In plane-strain 4 stresses: </a:t>
            </a:r>
            <a:r>
              <a:rPr lang="en-GB" sz="1600" dirty="0" err="1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GB" sz="1600" baseline="-25000" dirty="0" err="1">
                <a:solidFill>
                  <a:srgbClr val="0000FF"/>
                </a:solidFill>
              </a:rPr>
              <a:t>v</a:t>
            </a:r>
            <a:r>
              <a:rPr lang="en-GB" sz="1600" dirty="0">
                <a:solidFill>
                  <a:srgbClr val="048C9A"/>
                </a:solidFill>
              </a:rPr>
              <a:t>, </a:t>
            </a:r>
            <a:r>
              <a:rPr lang="en-GB" sz="1600" b="1" dirty="0" err="1">
                <a:solidFill>
                  <a:srgbClr val="800000"/>
                </a:solidFill>
                <a:latin typeface="Symbol" panose="05050102010706020507" pitchFamily="18" charset="2"/>
              </a:rPr>
              <a:t>s</a:t>
            </a:r>
            <a:r>
              <a:rPr lang="en-GB" sz="1600" b="1" baseline="-25000" dirty="0" err="1">
                <a:solidFill>
                  <a:srgbClr val="800000"/>
                </a:solidFill>
              </a:rPr>
              <a:t>h</a:t>
            </a:r>
            <a:r>
              <a:rPr lang="en-GB" sz="1600" dirty="0">
                <a:solidFill>
                  <a:srgbClr val="048C9A"/>
                </a:solidFill>
              </a:rPr>
              <a:t>, </a:t>
            </a:r>
            <a:r>
              <a:rPr lang="en-GB" sz="1600" dirty="0" err="1">
                <a:solidFill>
                  <a:srgbClr val="0000FF"/>
                </a:solidFill>
                <a:latin typeface="Symbol" panose="05050102010706020507" pitchFamily="18" charset="2"/>
              </a:rPr>
              <a:t>t</a:t>
            </a:r>
            <a:r>
              <a:rPr lang="en-GB" sz="1600" baseline="-25000" dirty="0" err="1">
                <a:solidFill>
                  <a:srgbClr val="0000FF"/>
                </a:solidFill>
              </a:rPr>
              <a:t>vh</a:t>
            </a:r>
            <a:r>
              <a:rPr lang="en-GB" sz="1600" dirty="0">
                <a:solidFill>
                  <a:srgbClr val="048C9A"/>
                </a:solidFill>
              </a:rPr>
              <a:t>, </a:t>
            </a:r>
            <a:r>
              <a:rPr lang="en-GB" sz="1600" b="1" dirty="0">
                <a:solidFill>
                  <a:srgbClr val="800000"/>
                </a:solidFill>
                <a:latin typeface="Symbol" panose="05050102010706020507" pitchFamily="18" charset="2"/>
              </a:rPr>
              <a:t>s</a:t>
            </a:r>
            <a:r>
              <a:rPr lang="en-GB" sz="1600" b="1" baseline="-25000" dirty="0">
                <a:solidFill>
                  <a:srgbClr val="8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0507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State Locus: SANDS and SILTS ~ 1990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867" y="1024466"/>
            <a:ext cx="7467832" cy="5105400"/>
          </a:xfrm>
          <a:noFill/>
          <a:ln/>
          <a:effectLst/>
        </p:spPr>
      </p:pic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549400" y="1227667"/>
            <a:ext cx="5113337" cy="3529012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5805488" y="4030134"/>
            <a:ext cx="719137" cy="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502400" y="4030134"/>
            <a:ext cx="0" cy="504825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575424" y="3979333"/>
            <a:ext cx="663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1" dirty="0">
                <a:solidFill>
                  <a:srgbClr val="FF3399"/>
                </a:solidFill>
                <a:latin typeface="Symbol" charset="0"/>
              </a:rPr>
              <a:t>l</a:t>
            </a:r>
            <a:r>
              <a:rPr lang="en-CA" sz="2400" b="1" baseline="-25000" dirty="0">
                <a:solidFill>
                  <a:srgbClr val="FF3399"/>
                </a:solidFill>
                <a:latin typeface="Symbol" charset="0"/>
              </a:rPr>
              <a:t>10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386666" y="1761066"/>
            <a:ext cx="2" cy="54186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352800" y="2540004"/>
            <a:ext cx="16935" cy="7619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473200" y="2336800"/>
            <a:ext cx="194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3366FF"/>
                </a:solidFill>
              </a:rPr>
              <a:t>e &lt; ± 0.02</a:t>
            </a:r>
          </a:p>
        </p:txBody>
      </p:sp>
    </p:spTree>
    <p:extLst>
      <p:ext uri="{BB962C8B-B14F-4D97-AF65-F5344CB8AC3E}">
        <p14:creationId xmlns:p14="http://schemas.microsoft.com/office/powerpoint/2010/main" val="8300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  <p:bldP spid="30728" grpId="0" animBg="1"/>
      <p:bldP spid="307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92A9-6639-42BC-BE74-206E70BD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Void ratio measurement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6973A2-88AB-43D4-86CE-E8F06461F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849" y="990600"/>
            <a:ext cx="7541974" cy="4572000"/>
          </a:xfrm>
          <a:prstGeom prst="rect">
            <a:avLst/>
          </a:prstGeom>
          <a:solidFill>
            <a:srgbClr val="FF00FF"/>
          </a:solid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A9397-22C0-47F8-9B6C-AB50C53C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6EDEC-267C-48DE-AEB0-C5D2E3A7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FC21C7-5A33-45F4-9F2D-A5085FC7985E}"/>
              </a:ext>
            </a:extLst>
          </p:cNvPr>
          <p:cNvCxnSpPr/>
          <p:nvPr/>
        </p:nvCxnSpPr>
        <p:spPr bwMode="auto">
          <a:xfrm>
            <a:off x="3200400" y="1676400"/>
            <a:ext cx="403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31B849E9-2B0F-469D-9672-18366BEF736B}"/>
              </a:ext>
            </a:extLst>
          </p:cNvPr>
          <p:cNvSpPr/>
          <p:nvPr/>
        </p:nvSpPr>
        <p:spPr bwMode="auto">
          <a:xfrm>
            <a:off x="7010400" y="1676400"/>
            <a:ext cx="152400" cy="762000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DEFA6-E659-4AA7-8B6E-9D0CAA678B4D}"/>
              </a:ext>
            </a:extLst>
          </p:cNvPr>
          <p:cNvSpPr txBox="1"/>
          <p:nvPr/>
        </p:nvSpPr>
        <p:spPr>
          <a:xfrm>
            <a:off x="7162800" y="175260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99FF"/>
                </a:solidFill>
              </a:rPr>
              <a:t>Large and </a:t>
            </a:r>
            <a:br>
              <a:rPr lang="en-GB" sz="1800" dirty="0">
                <a:solidFill>
                  <a:srgbClr val="FF99FF"/>
                </a:solidFill>
              </a:rPr>
            </a:br>
            <a:r>
              <a:rPr lang="en-GB" sz="1800" dirty="0">
                <a:solidFill>
                  <a:srgbClr val="FF99FF"/>
                </a:solidFill>
              </a:rPr>
              <a:t>non-systematic </a:t>
            </a:r>
            <a:br>
              <a:rPr lang="en-GB" sz="1800" dirty="0">
                <a:solidFill>
                  <a:srgbClr val="FF99FF"/>
                </a:solidFill>
              </a:rPr>
            </a:br>
            <a:r>
              <a:rPr lang="en-GB" sz="1800" dirty="0">
                <a:solidFill>
                  <a:srgbClr val="FF99FF"/>
                </a:solidFill>
              </a:rPr>
              <a:t>void ratio changes</a:t>
            </a:r>
          </a:p>
          <a:p>
            <a:r>
              <a:rPr lang="en-GB" sz="1800" dirty="0">
                <a:solidFill>
                  <a:srgbClr val="FF99FF"/>
                </a:solidFill>
              </a:rPr>
              <a:t>during saturation</a:t>
            </a:r>
          </a:p>
        </p:txBody>
      </p:sp>
    </p:spTree>
    <p:extLst>
      <p:ext uri="{BB962C8B-B14F-4D97-AF65-F5344CB8AC3E}">
        <p14:creationId xmlns:p14="http://schemas.microsoft.com/office/powerpoint/2010/main" val="3518675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Measuring void ratio accurately: 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e = G</a:t>
            </a:r>
            <a:r>
              <a:rPr lang="en-US" i="1" baseline="-25000">
                <a:latin typeface="Arial" charset="0"/>
                <a:ea typeface="ヒラギノ角ゴ Pro W3" charset="0"/>
                <a:cs typeface="ヒラギノ角ゴ Pro W3" charset="0"/>
              </a:rPr>
              <a:t>s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 w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1DEE8-E379-AB41-9B88-323C762D4D49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8600" y="6324600"/>
            <a:ext cx="449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Sladen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 &amp;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Handford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 (1987)</a:t>
            </a:r>
          </a:p>
        </p:txBody>
      </p:sp>
      <p:pic>
        <p:nvPicPr>
          <p:cNvPr id="9" name="Picture 8" descr="DSCN04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275" y="1584325"/>
            <a:ext cx="4143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2131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323373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01975"/>
            <a:ext cx="3657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9B8DC4-B486-4899-8031-364F16177456}"/>
              </a:ext>
            </a:extLst>
          </p:cNvPr>
          <p:cNvSpPr txBox="1"/>
          <p:nvPr/>
        </p:nvSpPr>
        <p:spPr>
          <a:xfrm>
            <a:off x="5257800" y="101376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B0F0"/>
                </a:solidFill>
              </a:rPr>
              <a:t>Sladen</a:t>
            </a:r>
            <a:r>
              <a:rPr lang="en-GB" dirty="0">
                <a:solidFill>
                  <a:srgbClr val="00B0F0"/>
                </a:solidFill>
              </a:rPr>
              <a:t> &amp; Hanford</a:t>
            </a:r>
          </a:p>
        </p:txBody>
      </p:sp>
    </p:spTree>
    <p:extLst>
      <p:ext uri="{BB962C8B-B14F-4D97-AF65-F5344CB8AC3E}">
        <p14:creationId xmlns:p14="http://schemas.microsoft.com/office/powerpoint/2010/main" val="13273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B7A2-1A7E-4411-A9F3-00CBC7C2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Cross-lab trial   </a:t>
            </a:r>
            <a:r>
              <a:rPr lang="en-GB" b="0" dirty="0"/>
              <a:t>(freezing method)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E0EEC0-796E-49B0-B944-0206F159A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337" y="1148794"/>
            <a:ext cx="7215863" cy="46255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884DC-A353-4033-B4E8-974308BA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600FF-D8D0-4091-B81F-8B4FBEF0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E6978CD-8551-4C70-8E1D-099F82AA2362}"/>
              </a:ext>
            </a:extLst>
          </p:cNvPr>
          <p:cNvSpPr/>
          <p:nvPr/>
        </p:nvSpPr>
        <p:spPr bwMode="auto">
          <a:xfrm>
            <a:off x="4849368" y="2298192"/>
            <a:ext cx="484632" cy="59740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9122090-5CAC-43C6-BC7D-36383BA30D42}"/>
              </a:ext>
            </a:extLst>
          </p:cNvPr>
          <p:cNvSpPr/>
          <p:nvPr/>
        </p:nvSpPr>
        <p:spPr bwMode="auto">
          <a:xfrm flipV="1">
            <a:off x="4849368" y="3200400"/>
            <a:ext cx="484632" cy="59740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1432E-75F9-415F-ABB6-0243F8D99ECA}"/>
              </a:ext>
            </a:extLst>
          </p:cNvPr>
          <p:cNvSpPr txBox="1"/>
          <p:nvPr/>
        </p:nvSpPr>
        <p:spPr>
          <a:xfrm>
            <a:off x="5410200" y="2286000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D</a:t>
            </a:r>
            <a:r>
              <a:rPr lang="en-GB" dirty="0"/>
              <a:t>e</a:t>
            </a:r>
            <a:r>
              <a:rPr lang="en-GB" baseline="-25000" dirty="0"/>
              <a:t>c</a:t>
            </a:r>
            <a:r>
              <a:rPr lang="en-GB" dirty="0"/>
              <a:t> = ± 0.02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371600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Seven laboratories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BGC</a:t>
            </a:r>
          </a:p>
          <a:p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Golder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-Perth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Golder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-YVR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KCB</a:t>
            </a:r>
          </a:p>
          <a:p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TriLabs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U Porto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UWA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44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198C-242F-4239-85AC-C7737100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QUESTION: </a:t>
            </a:r>
            <a:br>
              <a:rPr lang="en-GB" dirty="0"/>
            </a:br>
            <a:r>
              <a:rPr lang="en-GB" b="0" dirty="0"/>
              <a:t>In the</a:t>
            </a:r>
            <a:r>
              <a:rPr lang="en-GB" dirty="0"/>
              <a:t> </a:t>
            </a:r>
            <a:r>
              <a:rPr lang="en-GB" b="0" dirty="0"/>
              <a:t>Taylor-Bishop strength concept...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6FA8-0824-4A4A-AA57-AE06BCF9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3262E-5462-45AE-ADF2-4F333757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6B1015-A5E0-45A7-BE37-F75C766AA5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29195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3EB72-EBC4-4FC0-8507-5DFF15073459}"/>
              </a:ext>
            </a:extLst>
          </p:cNvPr>
          <p:cNvSpPr txBox="1"/>
          <p:nvPr/>
        </p:nvSpPr>
        <p:spPr>
          <a:xfrm flipH="1">
            <a:off x="4572000" y="4110335"/>
            <a:ext cx="365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rgbClr val="0000CC"/>
                </a:solidFill>
                <a:latin typeface="Symbol" panose="05050102010706020507" pitchFamily="18" charset="2"/>
              </a:rPr>
              <a:t>h</a:t>
            </a:r>
            <a:r>
              <a:rPr lang="en-GB" baseline="-25000" dirty="0" err="1">
                <a:solidFill>
                  <a:srgbClr val="0000CC"/>
                </a:solidFill>
              </a:rPr>
              <a:t>max</a:t>
            </a:r>
            <a:r>
              <a:rPr lang="en-GB" dirty="0">
                <a:solidFill>
                  <a:srgbClr val="0000CC"/>
                </a:solidFill>
              </a:rPr>
              <a:t> = </a:t>
            </a:r>
            <a:r>
              <a:rPr lang="en-GB" i="1" dirty="0" err="1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GB" baseline="-25000" dirty="0" err="1">
                <a:solidFill>
                  <a:srgbClr val="0000CC"/>
                </a:solidFill>
              </a:rPr>
              <a:t>tc</a:t>
            </a:r>
            <a:r>
              <a:rPr lang="en-GB" dirty="0">
                <a:solidFill>
                  <a:srgbClr val="0000CC"/>
                </a:solidFill>
              </a:rPr>
              <a:t> – (1-N) </a:t>
            </a:r>
            <a:r>
              <a:rPr lang="en-GB" dirty="0" err="1">
                <a:solidFill>
                  <a:srgbClr val="0000CC"/>
                </a:solidFill>
              </a:rPr>
              <a:t>D</a:t>
            </a:r>
            <a:r>
              <a:rPr lang="en-GB" baseline="-25000" dirty="0" err="1">
                <a:solidFill>
                  <a:srgbClr val="0000CC"/>
                </a:solidFill>
              </a:rPr>
              <a:t>min</a:t>
            </a:r>
            <a:endParaRPr lang="en-GB" baseline="-25000" dirty="0">
              <a:solidFill>
                <a:srgbClr val="0000CC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6714F4-FD20-4807-88A8-486EE1B715A8}"/>
              </a:ext>
            </a:extLst>
          </p:cNvPr>
          <p:cNvSpPr/>
          <p:nvPr/>
        </p:nvSpPr>
        <p:spPr bwMode="auto">
          <a:xfrm flipV="1">
            <a:off x="7010400" y="3962400"/>
            <a:ext cx="761999" cy="838200"/>
          </a:xfrm>
          <a:prstGeom prst="ellipse">
            <a:avLst/>
          </a:prstGeom>
          <a:noFill/>
          <a:ln w="444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B8E3C-732E-4C26-B8CB-ABBAAB122B65}"/>
              </a:ext>
            </a:extLst>
          </p:cNvPr>
          <p:cNvSpPr txBox="1"/>
          <p:nvPr/>
        </p:nvSpPr>
        <p:spPr>
          <a:xfrm>
            <a:off x="4572000" y="3276600"/>
            <a:ext cx="4255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Why does a particular value </a:t>
            </a:r>
          </a:p>
          <a:p>
            <a:r>
              <a:rPr lang="en-GB" b="1" dirty="0">
                <a:solidFill>
                  <a:srgbClr val="FF00FF"/>
                </a:solidFill>
              </a:rPr>
              <a:t>of </a:t>
            </a:r>
            <a:r>
              <a:rPr lang="en-GB" b="1" dirty="0" err="1">
                <a:solidFill>
                  <a:srgbClr val="FF00FF"/>
                </a:solidFill>
              </a:rPr>
              <a:t>D</a:t>
            </a:r>
            <a:r>
              <a:rPr lang="en-GB" b="1" baseline="-25000" dirty="0" err="1">
                <a:solidFill>
                  <a:srgbClr val="FF00FF"/>
                </a:solidFill>
              </a:rPr>
              <a:t>min</a:t>
            </a:r>
            <a:r>
              <a:rPr lang="en-GB" b="1" dirty="0">
                <a:solidFill>
                  <a:srgbClr val="FF00FF"/>
                </a:solidFill>
              </a:rPr>
              <a:t> develop ?</a:t>
            </a:r>
          </a:p>
        </p:txBody>
      </p:sp>
    </p:spTree>
    <p:extLst>
      <p:ext uri="{BB962C8B-B14F-4D97-AF65-F5344CB8AC3E}">
        <p14:creationId xmlns:p14="http://schemas.microsoft.com/office/powerpoint/2010/main" val="20963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5603" name="Picture 4" descr="E606150-2_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10645775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3276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Franklin Falls (NH) 1935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63638"/>
            <a:ext cx="4267200" cy="4856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7961" dir="2700000" algn="ctr" rotWithShape="0">
              <a:srgbClr val="80808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3352800" y="4114800"/>
            <a:ext cx="1009650" cy="457200"/>
          </a:xfrm>
          <a:prstGeom prst="ellips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4724400"/>
            <a:ext cx="24384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Large Displacement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133600" y="4648200"/>
            <a:ext cx="1676400" cy="0"/>
          </a:xfrm>
          <a:prstGeom prst="straightConnector1">
            <a:avLst/>
          </a:prstGeom>
          <a:noFill/>
          <a:ln w="76200">
            <a:solidFill>
              <a:srgbClr val="0000FF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68D90-C8BA-B549-9309-B930AD97824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2057400" y="14478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2057400" y="51054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2895600" y="1371600"/>
            <a:ext cx="3733800" cy="2895600"/>
          </a:xfrm>
          <a:prstGeom prst="line">
            <a:avLst/>
          </a:prstGeom>
          <a:noFill/>
          <a:ln w="50800" cmpd="dbl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 flipH="1">
            <a:off x="1447800" y="2895600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dirty="0"/>
              <a:t>e</a:t>
            </a:r>
            <a:endParaRPr lang="en-US" sz="2800" dirty="0"/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4191000" y="5257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 err="1"/>
              <a:t>ln</a:t>
            </a:r>
            <a:r>
              <a:rPr lang="en-US" i="1" dirty="0"/>
              <a:t>(p)</a:t>
            </a:r>
          </a:p>
        </p:txBody>
      </p:sp>
      <p:sp>
        <p:nvSpPr>
          <p:cNvPr id="26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Casagrande’s results as math</a:t>
            </a:r>
            <a:endParaRPr lang="en-US" i="1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6632" name="Straight Arrow Connector 31"/>
          <p:cNvCxnSpPr>
            <a:cxnSpLocks noChangeShapeType="1"/>
          </p:cNvCxnSpPr>
          <p:nvPr/>
        </p:nvCxnSpPr>
        <p:spPr bwMode="auto">
          <a:xfrm flipV="1">
            <a:off x="3810000" y="2133600"/>
            <a:ext cx="0" cy="2133600"/>
          </a:xfrm>
          <a:prstGeom prst="straightConnector1">
            <a:avLst/>
          </a:prstGeom>
          <a:noFill/>
          <a:ln w="50800">
            <a:solidFill>
              <a:srgbClr val="FF99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33" name="Oval 1"/>
          <p:cNvSpPr>
            <a:spLocks noChangeArrowheads="1"/>
          </p:cNvSpPr>
          <p:nvPr/>
        </p:nvSpPr>
        <p:spPr bwMode="auto">
          <a:xfrm>
            <a:off x="3657600" y="4038600"/>
            <a:ext cx="304800" cy="304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flipH="1">
            <a:off x="3886200" y="2819400"/>
            <a:ext cx="60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FF"/>
                </a:solidFill>
                <a:latin typeface="Symbol" charset="2"/>
                <a:cs typeface="Symbol" charset="2"/>
              </a:rPr>
              <a:t>y</a:t>
            </a:r>
            <a:endParaRPr lang="en-US" sz="3200" b="1" dirty="0">
              <a:solidFill>
                <a:srgbClr val="FF00FF"/>
              </a:solidFill>
              <a:latin typeface="Symbol" charset="2"/>
              <a:cs typeface="Symbol" charset="2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flipH="1">
            <a:off x="5334000" y="1524000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FF"/>
                </a:solidFill>
                <a:latin typeface="Symbol" charset="0"/>
                <a:cs typeface="Symbol" charset="0"/>
              </a:rPr>
              <a:t>y </a:t>
            </a:r>
            <a:r>
              <a:rPr lang="en-US" sz="3200" b="1" i="1" dirty="0">
                <a:solidFill>
                  <a:srgbClr val="FF00FF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3200" b="1" i="1" dirty="0">
                <a:solidFill>
                  <a:srgbClr val="FF00FF"/>
                </a:solidFill>
                <a:cs typeface="Wingdings" charset="0"/>
                <a:sym typeface="Wingdings" charset="0"/>
              </a:rPr>
              <a:t>0   </a:t>
            </a:r>
            <a:r>
              <a:rPr lang="en-US" sz="3200" dirty="0">
                <a:solidFill>
                  <a:srgbClr val="FF00FF"/>
                </a:solidFill>
                <a:cs typeface="Wingdings" charset="0"/>
                <a:sym typeface="Wingdings" charset="0"/>
              </a:rPr>
              <a:t>as </a:t>
            </a:r>
            <a:r>
              <a:rPr lang="en-US" sz="3200" b="1" i="1" dirty="0">
                <a:solidFill>
                  <a:srgbClr val="FF00FF"/>
                </a:solidFill>
                <a:cs typeface="Wingdings" charset="0"/>
                <a:sym typeface="Wingdings" charset="0"/>
              </a:rPr>
              <a:t> </a:t>
            </a:r>
            <a:r>
              <a:rPr lang="en-US" sz="3200" b="1" i="1" dirty="0" err="1">
                <a:solidFill>
                  <a:srgbClr val="FF00FF"/>
                </a:solidFill>
                <a:latin typeface="Symbol" charset="0"/>
                <a:ea typeface="Wingdings" charset="0"/>
                <a:sym typeface="Wingdings" charset="0"/>
              </a:rPr>
              <a:t>e</a:t>
            </a:r>
            <a:r>
              <a:rPr lang="en-US" sz="3200" b="1" i="1" baseline="-25000" dirty="0" err="1">
                <a:solidFill>
                  <a:srgbClr val="FF00FF"/>
                </a:solidFill>
                <a:latin typeface="Symbol" charset="0"/>
                <a:ea typeface="Wingdings" charset="0"/>
                <a:sym typeface="Wingdings" charset="0"/>
              </a:rPr>
              <a:t>g</a:t>
            </a:r>
            <a:r>
              <a:rPr lang="en-US" sz="3200" b="1" i="1" dirty="0">
                <a:solidFill>
                  <a:srgbClr val="FF00FF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3200" b="1" i="1" dirty="0">
                <a:solidFill>
                  <a:srgbClr val="FF00FF"/>
                </a:solidFill>
                <a:latin typeface="Symbol" panose="05050102010706020507" pitchFamily="18" charset="2"/>
                <a:cs typeface="Wingdings" charset="0"/>
                <a:sym typeface="Symbol" panose="05050102010706020507" pitchFamily="18" charset="2"/>
              </a:rPr>
              <a:t></a:t>
            </a:r>
            <a:endParaRPr lang="en-US" sz="3200" b="1" dirty="0">
              <a:solidFill>
                <a:srgbClr val="FF00FF"/>
              </a:solidFill>
              <a:latin typeface="Symbol" panose="05050102010706020507" pitchFamily="18" charset="2"/>
              <a:cs typeface="Symbo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066800"/>
            <a:ext cx="3505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Casagrande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6D10B-ACAA-4618-8671-1912F1058F18}"/>
              </a:ext>
            </a:extLst>
          </p:cNvPr>
          <p:cNvSpPr txBox="1"/>
          <p:nvPr/>
        </p:nvSpPr>
        <p:spPr>
          <a:xfrm>
            <a:off x="5486400" y="6096000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First-order rate equation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0AA4ADC5-851A-48CF-9AA9-46E9DBA4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4575" y="2290763"/>
            <a:ext cx="2209799" cy="25147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7961" dir="2700000" algn="ctr" rotWithShape="0">
              <a:srgbClr val="80808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dilatancy: A little math (sorry)..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021262"/>
          </a:xfrm>
        </p:spPr>
        <p:txBody>
          <a:bodyPr/>
          <a:lstStyle/>
          <a:p>
            <a:r>
              <a:rPr lang="en-US" sz="2800" dirty="0">
                <a:solidFill>
                  <a:srgbClr val="FF00FF"/>
                </a:solidFill>
              </a:rPr>
              <a:t>Axiom 2:  </a:t>
            </a:r>
            <a:r>
              <a:rPr lang="en-US" sz="2800" dirty="0">
                <a:solidFill>
                  <a:srgbClr val="FF00FF"/>
                </a:solidFill>
                <a:latin typeface="Symbol" charset="2"/>
                <a:cs typeface="Symbol" charset="2"/>
              </a:rPr>
              <a:t>y </a:t>
            </a:r>
            <a:r>
              <a:rPr lang="en-US" sz="2400" dirty="0">
                <a:solidFill>
                  <a:srgbClr val="FF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olidFill>
                  <a:srgbClr val="FF00FF"/>
                </a:solidFill>
                <a:latin typeface="Symbol" charset="2"/>
                <a:cs typeface="Symbol" charset="2"/>
              </a:rPr>
              <a:t>0 </a:t>
            </a:r>
            <a:r>
              <a:rPr lang="en-US" sz="2800" dirty="0">
                <a:solidFill>
                  <a:srgbClr val="FF00FF"/>
                </a:solidFill>
              </a:rPr>
              <a:t>as </a:t>
            </a:r>
            <a:r>
              <a:rPr lang="en-US" sz="2800" dirty="0">
                <a:solidFill>
                  <a:srgbClr val="FF00FF"/>
                </a:solidFill>
                <a:latin typeface="Symbol" charset="2"/>
                <a:cs typeface="Symbol" charset="2"/>
              </a:rPr>
              <a:t>e</a:t>
            </a:r>
            <a:r>
              <a:rPr lang="en-US" sz="2800" baseline="-25000" dirty="0">
                <a:solidFill>
                  <a:srgbClr val="FF00FF"/>
                </a:solidFill>
              </a:rPr>
              <a:t>q </a:t>
            </a:r>
            <a:r>
              <a:rPr lang="en-US" sz="2400" dirty="0">
                <a:solidFill>
                  <a:srgbClr val="FF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∞</a:t>
            </a:r>
            <a:br>
              <a:rPr lang="en-US" sz="3200" dirty="0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</a:br>
            <a:br>
              <a:rPr lang="en-US" sz="3200" dirty="0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</a:br>
            <a:r>
              <a:rPr lang="en-US" sz="3200" dirty="0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		</a:t>
            </a:r>
            <a:r>
              <a:rPr lang="en-US" sz="3200" dirty="0">
                <a:solidFill>
                  <a:srgbClr val="FF00FF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4400" i="1" dirty="0" err="1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d</a:t>
            </a:r>
            <a:r>
              <a:rPr lang="en-US" sz="4400" i="1" dirty="0" err="1">
                <a:solidFill>
                  <a:srgbClr val="FF00FF"/>
                </a:solidFill>
                <a:latin typeface="Symbol" charset="2"/>
                <a:ea typeface="ＭＳ ゴシック"/>
                <a:cs typeface="Symbol" charset="2"/>
                <a:sym typeface="Wingdings"/>
              </a:rPr>
              <a:t>y</a:t>
            </a:r>
            <a:r>
              <a:rPr lang="en-US" sz="4400" i="1" dirty="0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 = - </a:t>
            </a:r>
            <a:r>
              <a:rPr lang="en-US" sz="4400" i="1" dirty="0">
                <a:solidFill>
                  <a:srgbClr val="FF00FF"/>
                </a:solidFill>
                <a:latin typeface="Symbol" charset="2"/>
                <a:ea typeface="ＭＳ ゴシック"/>
                <a:cs typeface="Symbol" charset="2"/>
                <a:sym typeface="Wingdings"/>
              </a:rPr>
              <a:t>C y</a:t>
            </a:r>
            <a:r>
              <a:rPr lang="en-US" sz="4400" i="1" dirty="0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 </a:t>
            </a:r>
            <a:r>
              <a:rPr lang="en-US" sz="4400" i="1" dirty="0" err="1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d</a:t>
            </a:r>
            <a:r>
              <a:rPr lang="en-US" sz="4400" i="1" dirty="0" err="1">
                <a:solidFill>
                  <a:srgbClr val="FF00FF"/>
                </a:solidFill>
                <a:latin typeface="Symbol" charset="2"/>
                <a:ea typeface="ＭＳ ゴシック"/>
                <a:cs typeface="Symbol" charset="2"/>
                <a:sym typeface="Wingdings"/>
              </a:rPr>
              <a:t>e</a:t>
            </a:r>
            <a:r>
              <a:rPr lang="en-US" sz="4400" i="1" baseline="-25000" dirty="0" err="1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q</a:t>
            </a:r>
            <a:endParaRPr lang="en-US" sz="4400" i="1" baseline="-25000" dirty="0">
              <a:solidFill>
                <a:srgbClr val="FF00FF"/>
              </a:solidFill>
              <a:latin typeface="ＭＳ ゴシック"/>
              <a:ea typeface="ＭＳ ゴシック"/>
              <a:cs typeface="ＭＳ ゴシック"/>
              <a:sym typeface="Wingdings"/>
            </a:endParaRPr>
          </a:p>
          <a:p>
            <a:endParaRPr lang="en-US" sz="3200" i="1" baseline="-25000" dirty="0">
              <a:solidFill>
                <a:srgbClr val="FF00FF"/>
              </a:solidFill>
              <a:latin typeface="ＭＳ ゴシック"/>
              <a:ea typeface="ＭＳ ゴシック"/>
              <a:cs typeface="ＭＳ ゴシック"/>
              <a:sym typeface="Wingdings"/>
            </a:endParaRPr>
          </a:p>
          <a:p>
            <a:endParaRPr lang="en-US" sz="3200" i="1" baseline="-25000" dirty="0">
              <a:solidFill>
                <a:srgbClr val="FF00FF"/>
              </a:solidFill>
              <a:latin typeface="ＭＳ ゴシック"/>
              <a:ea typeface="ＭＳ ゴシック"/>
              <a:cs typeface="ＭＳ ゴシック"/>
              <a:sym typeface="Wingdings"/>
            </a:endParaRPr>
          </a:p>
          <a:p>
            <a:endParaRPr lang="en-US" sz="3200" i="1" baseline="-25000" dirty="0">
              <a:solidFill>
                <a:srgbClr val="FF00FF"/>
              </a:solidFill>
              <a:latin typeface="ＭＳ ゴシック"/>
              <a:ea typeface="ＭＳ ゴシック"/>
              <a:cs typeface="ＭＳ ゴシック"/>
              <a:sym typeface="Wingdings"/>
            </a:endParaRPr>
          </a:p>
          <a:p>
            <a:r>
              <a:rPr lang="en-US" sz="3200" i="1" dirty="0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          </a:t>
            </a:r>
            <a:r>
              <a:rPr lang="en-US" sz="4400" i="1" dirty="0" err="1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D</a:t>
            </a:r>
            <a:r>
              <a:rPr lang="en-US" sz="4400" baseline="-25000" dirty="0" err="1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min</a:t>
            </a:r>
            <a:r>
              <a:rPr lang="en-US" sz="4400" b="1" i="1" dirty="0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= </a:t>
            </a:r>
            <a:r>
              <a:rPr lang="en-US" sz="4400" b="1" i="1" dirty="0">
                <a:solidFill>
                  <a:srgbClr val="FF00FF"/>
                </a:solidFill>
                <a:latin typeface="Symbol" charset="2"/>
                <a:ea typeface="ＭＳ ゴシック"/>
                <a:cs typeface="Symbol" charset="2"/>
                <a:sym typeface="Wingdings"/>
              </a:rPr>
              <a:t>C y</a:t>
            </a:r>
            <a:endParaRPr lang="en-US" sz="4400" b="1" i="1" dirty="0">
              <a:solidFill>
                <a:srgbClr val="FF00FF"/>
              </a:solidFill>
              <a:latin typeface="ＭＳ ゴシック"/>
              <a:ea typeface="ＭＳ ゴシック"/>
              <a:cs typeface="ＭＳ ゴシック"/>
              <a:sym typeface="Wingdings"/>
            </a:endParaRPr>
          </a:p>
          <a:p>
            <a:pPr>
              <a:buFont typeface="Wingdings" charset="0"/>
              <a:buChar char=" "/>
            </a:pPr>
            <a:endParaRPr lang="en-US" sz="3200" i="1" baseline="-25000" dirty="0">
              <a:solidFill>
                <a:srgbClr val="FF00FF"/>
              </a:solidFill>
              <a:latin typeface="ＭＳ ゴシック"/>
              <a:ea typeface="ＭＳ ゴシック"/>
              <a:cs typeface="ＭＳ ゴシック"/>
              <a:sym typeface="Wingdings"/>
            </a:endParaRPr>
          </a:p>
          <a:p>
            <a:pPr marL="0" indent="0">
              <a:buNone/>
            </a:pPr>
            <a:endParaRPr lang="en-US" sz="3200" i="1" baseline="-25000" dirty="0">
              <a:solidFill>
                <a:srgbClr val="FF00FF"/>
              </a:solidFill>
              <a:latin typeface="ＭＳ ゴシック"/>
              <a:ea typeface="ＭＳ ゴシック"/>
              <a:cs typeface="ＭＳ ゴシック"/>
              <a:sym typeface="Wingdings"/>
            </a:endParaRPr>
          </a:p>
          <a:p>
            <a:pPr>
              <a:buFont typeface="Wingdings" charset="0"/>
              <a:buChar char=" "/>
            </a:pPr>
            <a:endParaRPr lang="en-US" sz="3200" i="1" baseline="-25000" dirty="0">
              <a:solidFill>
                <a:srgbClr val="FF00FF"/>
              </a:solidFill>
              <a:latin typeface="ＭＳ ゴシック"/>
              <a:ea typeface="ＭＳ ゴシック"/>
              <a:cs typeface="ＭＳ ゴシック"/>
              <a:sym typeface="Wingdings"/>
            </a:endParaRPr>
          </a:p>
          <a:p>
            <a:pPr>
              <a:buFont typeface="Wingdings" charset="0"/>
              <a:buChar char=" "/>
            </a:pPr>
            <a:endParaRPr lang="en-US" sz="2800" i="1" baseline="-25000" dirty="0">
              <a:solidFill>
                <a:srgbClr val="FF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4B11C-3F11-7747-89C2-5AE94476CC9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BC071-6269-CC4D-A627-3D27425C4BBC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6" name="Right Arrow 5"/>
          <p:cNvSpPr/>
          <p:nvPr/>
        </p:nvSpPr>
        <p:spPr bwMode="auto">
          <a:xfrm>
            <a:off x="1507066" y="2133600"/>
            <a:ext cx="812800" cy="62653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456266" y="4114802"/>
            <a:ext cx="812800" cy="67733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8E994-04EB-48E1-98A9-9869F3689A8D}"/>
              </a:ext>
            </a:extLst>
          </p:cNvPr>
          <p:cNvSpPr txBox="1"/>
          <p:nvPr/>
        </p:nvSpPr>
        <p:spPr>
          <a:xfrm>
            <a:off x="1143000" y="55581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>
                <a:solidFill>
                  <a:srgbClr val="00B0F0"/>
                </a:solidFill>
              </a:rPr>
              <a:t>Derivation is Appendix A of Course Notes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0F6667-1546-44A7-892C-12746BB13376}"/>
              </a:ext>
            </a:extLst>
          </p:cNvPr>
          <p:cNvGrpSpPr/>
          <p:nvPr/>
        </p:nvGrpSpPr>
        <p:grpSpPr>
          <a:xfrm>
            <a:off x="3505200" y="2914766"/>
            <a:ext cx="557213" cy="971434"/>
            <a:chOff x="3581400" y="2723621"/>
            <a:chExt cx="557213" cy="971434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6D7E69C2-6C65-474C-8090-BAE22625AED7}"/>
                </a:ext>
              </a:extLst>
            </p:cNvPr>
            <p:cNvSpPr/>
            <p:nvPr/>
          </p:nvSpPr>
          <p:spPr bwMode="auto">
            <a:xfrm>
              <a:off x="3581400" y="3233390"/>
              <a:ext cx="557213" cy="461665"/>
            </a:xfrm>
            <a:prstGeom prst="downArrow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53DCDC03-433A-4676-96C9-5BAAB83E4F06}"/>
                </a:ext>
              </a:extLst>
            </p:cNvPr>
            <p:cNvSpPr/>
            <p:nvPr/>
          </p:nvSpPr>
          <p:spPr bwMode="auto">
            <a:xfrm flipV="1">
              <a:off x="3581400" y="2723621"/>
              <a:ext cx="557213" cy="526703"/>
            </a:xfrm>
            <a:prstGeom prst="downArrow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4DB2D1-F294-4CCF-9BE1-10B3173004E0}"/>
              </a:ext>
            </a:extLst>
          </p:cNvPr>
          <p:cNvSpPr txBox="1"/>
          <p:nvPr/>
        </p:nvSpPr>
        <p:spPr>
          <a:xfrm>
            <a:off x="5131595" y="3481568"/>
            <a:ext cx="407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Concurrent, not initial, value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B73123-A8F5-4F68-AFB2-DEFD513FE5C4}"/>
              </a:ext>
            </a:extLst>
          </p:cNvPr>
          <p:cNvCxnSpPr>
            <a:cxnSpLocks/>
          </p:cNvCxnSpPr>
          <p:nvPr/>
        </p:nvCxnSpPr>
        <p:spPr bwMode="auto">
          <a:xfrm flipH="1">
            <a:off x="5081590" y="3847603"/>
            <a:ext cx="176210" cy="3433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978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/>
          <a:stretch>
            <a:fillRect/>
          </a:stretch>
        </p:blipFill>
        <p:spPr bwMode="auto">
          <a:xfrm>
            <a:off x="228600" y="990600"/>
            <a:ext cx="3232150" cy="449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3794" name="Group 19"/>
          <p:cNvGrpSpPr>
            <a:grpSpLocks/>
          </p:cNvGrpSpPr>
          <p:nvPr/>
        </p:nvGrpSpPr>
        <p:grpSpPr bwMode="auto">
          <a:xfrm>
            <a:off x="1666875" y="3914775"/>
            <a:ext cx="1171575" cy="428625"/>
            <a:chOff x="1050" y="2466"/>
            <a:chExt cx="738" cy="270"/>
          </a:xfrm>
        </p:grpSpPr>
        <p:sp>
          <p:nvSpPr>
            <p:cNvPr id="129038" name="Line 14"/>
            <p:cNvSpPr>
              <a:spLocks noChangeShapeType="1"/>
            </p:cNvSpPr>
            <p:nvPr/>
          </p:nvSpPr>
          <p:spPr bwMode="auto">
            <a:xfrm>
              <a:off x="1050" y="2478"/>
              <a:ext cx="27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9039" name="Line 15"/>
            <p:cNvSpPr>
              <a:spLocks noChangeShapeType="1"/>
            </p:cNvSpPr>
            <p:nvPr/>
          </p:nvSpPr>
          <p:spPr bwMode="auto">
            <a:xfrm>
              <a:off x="1062" y="2472"/>
              <a:ext cx="2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9041" name="Text Box 17"/>
            <p:cNvSpPr txBox="1">
              <a:spLocks noChangeArrowheads="1"/>
            </p:cNvSpPr>
            <p:nvPr/>
          </p:nvSpPr>
          <p:spPr bwMode="auto">
            <a:xfrm>
              <a:off x="1278" y="2466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CA" b="1">
                  <a:latin typeface="Arial" pitchFamily="34" charset="0"/>
                  <a:ea typeface="ヒラギノ角ゴ Pro W3"/>
                  <a:cs typeface="ヒラギノ角ゴ Pro W3"/>
                </a:rPr>
                <a:t>D</a:t>
              </a:r>
              <a:r>
                <a:rPr lang="en-CA" baseline="-25000">
                  <a:latin typeface="Arial" pitchFamily="34" charset="0"/>
                  <a:ea typeface="ヒラギノ角ゴ Pro W3"/>
                  <a:cs typeface="ヒラギノ角ゴ Pro W3"/>
                </a:rPr>
                <a:t>min</a:t>
              </a:r>
            </a:p>
          </p:txBody>
        </p:sp>
      </p:grp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Arial" charset="0"/>
                <a:ea typeface="ヒラギノ角ゴ Pro W3" charset="0"/>
                <a:cs typeface="ヒラギノ角ゴ Pro W3" charset="0"/>
              </a:rPr>
              <a:t>And the measured behaviour is: </a:t>
            </a:r>
            <a:r>
              <a:rPr lang="en-US" dirty="0"/>
              <a:t> </a:t>
            </a:r>
            <a:r>
              <a:rPr lang="en-US" dirty="0" err="1">
                <a:solidFill>
                  <a:srgbClr val="FF00FF"/>
                </a:solidFill>
              </a:rPr>
              <a:t>D</a:t>
            </a:r>
            <a:r>
              <a:rPr lang="en-US" baseline="-25000" dirty="0" err="1">
                <a:solidFill>
                  <a:srgbClr val="FF00FF"/>
                </a:solidFill>
              </a:rPr>
              <a:t>min</a:t>
            </a:r>
            <a:r>
              <a:rPr lang="en-US" dirty="0">
                <a:solidFill>
                  <a:srgbClr val="FF00FF"/>
                </a:solidFill>
              </a:rPr>
              <a:t> = </a:t>
            </a:r>
            <a:r>
              <a:rPr lang="en-US" sz="3200" i="1" dirty="0">
                <a:solidFill>
                  <a:srgbClr val="FF00FF"/>
                </a:solidFill>
                <a:latin typeface="Symbol" charset="2"/>
                <a:cs typeface="Symbol" charset="2"/>
              </a:rPr>
              <a:t>C y</a:t>
            </a:r>
            <a:endParaRPr lang="en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H="1">
            <a:off x="1905000" y="1447800"/>
            <a:ext cx="0" cy="282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2903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6203950" cy="38100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3124200"/>
            <a:ext cx="4572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Symbol" charset="2"/>
                <a:cs typeface="Symbol" charset="2"/>
              </a:rPr>
              <a:t>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E60F07-E474-47FC-A3F5-7081A25C178A}"/>
              </a:ext>
            </a:extLst>
          </p:cNvPr>
          <p:cNvSpPr/>
          <p:nvPr/>
        </p:nvSpPr>
        <p:spPr bwMode="auto">
          <a:xfrm>
            <a:off x="6096000" y="5410200"/>
            <a:ext cx="685800" cy="304800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47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soils:     </a:t>
            </a:r>
            <a:r>
              <a:rPr lang="en-US" sz="2800" dirty="0" err="1">
                <a:solidFill>
                  <a:srgbClr val="FF00FF"/>
                </a:solidFill>
              </a:rPr>
              <a:t>D</a:t>
            </a:r>
            <a:r>
              <a:rPr lang="en-US" sz="2800" baseline="-25000" dirty="0" err="1">
                <a:solidFill>
                  <a:srgbClr val="FF00FF"/>
                </a:solidFill>
              </a:rPr>
              <a:t>min</a:t>
            </a:r>
            <a:r>
              <a:rPr lang="en-US" sz="2800" dirty="0">
                <a:solidFill>
                  <a:srgbClr val="FF00FF"/>
                </a:solidFill>
              </a:rPr>
              <a:t> = </a:t>
            </a:r>
            <a:r>
              <a:rPr lang="en-US" sz="3600" i="1" dirty="0">
                <a:solidFill>
                  <a:srgbClr val="FF00FF"/>
                </a:solidFill>
                <a:latin typeface="Symbol" charset="2"/>
                <a:cs typeface="Symbol" charset="2"/>
              </a:rPr>
              <a:t>C y</a:t>
            </a:r>
            <a:endParaRPr lang="en-US" i="1" dirty="0">
              <a:solidFill>
                <a:srgbClr val="FF00FF"/>
              </a:solidFill>
              <a:latin typeface="Symbol" charset="2"/>
              <a:cs typeface="Symbol" charset="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855" r="-2855"/>
          <a:stretch>
            <a:fillRect/>
          </a:stretch>
        </p:blipFill>
        <p:spPr>
          <a:xfrm>
            <a:off x="127000" y="933979"/>
            <a:ext cx="8686800" cy="50212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4B11C-3F11-7747-89C2-5AE94476CC9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BC071-6269-CC4D-A627-3D27425C4BBC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607733" y="2319867"/>
            <a:ext cx="16934" cy="711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2607734" y="3014133"/>
            <a:ext cx="1219200" cy="1693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099734" y="2370666"/>
            <a:ext cx="5249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FF"/>
                </a:solidFill>
                <a:latin typeface="Symbol" charset="2"/>
                <a:cs typeface="Symbol" charset="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299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AF9C-8BF7-474D-9976-13086A37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Triaxial compression test:  ~1940 onwards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A56C5-D204-4C8E-BC9A-7C1085FF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BCBB0-583B-41DC-96E8-7FA483B7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204E323-D044-4E86-B830-14DE336EF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3"/>
          <a:stretch/>
        </p:blipFill>
        <p:spPr bwMode="auto">
          <a:xfrm>
            <a:off x="1219200" y="1295400"/>
            <a:ext cx="5410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443A1-75E8-4D14-8C11-D8177CD2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990600"/>
            <a:ext cx="6553200" cy="5021262"/>
          </a:xfrm>
        </p:spPr>
        <p:txBody>
          <a:bodyPr/>
          <a:lstStyle/>
          <a:p>
            <a:r>
              <a:rPr lang="en-GB" dirty="0"/>
              <a:t>Measure</a:t>
            </a:r>
          </a:p>
          <a:p>
            <a:pPr lvl="1"/>
            <a:r>
              <a:rPr lang="en-GB" sz="1600" dirty="0"/>
              <a:t>Axial load</a:t>
            </a:r>
          </a:p>
          <a:p>
            <a:pPr lvl="1"/>
            <a:r>
              <a:rPr lang="en-GB" sz="1600" dirty="0"/>
              <a:t>Axial deformation</a:t>
            </a:r>
          </a:p>
          <a:p>
            <a:pPr lvl="1"/>
            <a:r>
              <a:rPr lang="en-GB" sz="1600" dirty="0"/>
              <a:t>Radial stress </a:t>
            </a:r>
            <a:r>
              <a:rPr lang="en-GB" sz="1600" dirty="0" err="1">
                <a:latin typeface="Symbol" panose="05050102010706020507" pitchFamily="18" charset="2"/>
              </a:rPr>
              <a:t>s</a:t>
            </a:r>
            <a:r>
              <a:rPr lang="en-GB" sz="1600" baseline="-25000" dirty="0" err="1"/>
              <a:t>r</a:t>
            </a:r>
            <a:r>
              <a:rPr lang="en-GB" sz="1600" dirty="0"/>
              <a:t>′</a:t>
            </a:r>
          </a:p>
          <a:p>
            <a:pPr lvl="1"/>
            <a:r>
              <a:rPr lang="en-GB" sz="1600" dirty="0"/>
              <a:t>Pore pressure</a:t>
            </a:r>
          </a:p>
          <a:p>
            <a:pPr lvl="1"/>
            <a:r>
              <a:rPr lang="en-GB" sz="1600" dirty="0"/>
              <a:t>Volume change</a:t>
            </a:r>
          </a:p>
          <a:p>
            <a:pPr lvl="1"/>
            <a:endParaRPr lang="en-GB" dirty="0"/>
          </a:p>
          <a:p>
            <a:r>
              <a:rPr lang="en-GB" dirty="0"/>
              <a:t>Compute</a:t>
            </a:r>
          </a:p>
          <a:p>
            <a:pPr lvl="1"/>
            <a:r>
              <a:rPr lang="en-GB" dirty="0" err="1">
                <a:latin typeface="Symbol" panose="05050102010706020507" pitchFamily="18" charset="2"/>
              </a:rPr>
              <a:t>s</a:t>
            </a:r>
            <a:r>
              <a:rPr lang="en-GB" baseline="-25000" dirty="0" err="1"/>
              <a:t>a</a:t>
            </a:r>
            <a:r>
              <a:rPr lang="en-GB" dirty="0"/>
              <a:t>′</a:t>
            </a:r>
          </a:p>
          <a:p>
            <a:pPr lvl="1"/>
            <a:r>
              <a:rPr lang="en-GB" dirty="0" err="1">
                <a:latin typeface="Symbol" panose="05050102010706020507" pitchFamily="18" charset="2"/>
              </a:rPr>
              <a:t>e</a:t>
            </a:r>
            <a:r>
              <a:rPr lang="en-GB" baseline="-25000" dirty="0" err="1"/>
              <a:t>a</a:t>
            </a:r>
            <a:endParaRPr lang="en-GB" baseline="-25000" dirty="0"/>
          </a:p>
          <a:p>
            <a:pPr lvl="1"/>
            <a:r>
              <a:rPr lang="en-GB" dirty="0" err="1">
                <a:latin typeface="Symbol" panose="05050102010706020507" pitchFamily="18" charset="2"/>
              </a:rPr>
              <a:t>e</a:t>
            </a:r>
            <a:r>
              <a:rPr lang="en-GB" baseline="-25000" dirty="0" err="1"/>
              <a:t>v</a:t>
            </a:r>
            <a:endParaRPr lang="en-GB" baseline="-250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695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Strength:  </a:t>
            </a:r>
            <a:r>
              <a:rPr lang="en-US" sz="2800" i="1" dirty="0" err="1">
                <a:latin typeface="Symbol" charset="2"/>
                <a:ea typeface="ヒラギノ角ゴ Pro W3" charset="0"/>
                <a:cs typeface="Symbol" charset="2"/>
              </a:rPr>
              <a:t>h</a:t>
            </a:r>
            <a:r>
              <a:rPr lang="en-US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max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= </a:t>
            </a:r>
            <a:r>
              <a:rPr lang="en-US" i="1" dirty="0">
                <a:latin typeface="Symbol" charset="2"/>
                <a:ea typeface="ヒラギノ角ゴ Pro W3" charset="0"/>
                <a:cs typeface="Symbol" charset="2"/>
              </a:rPr>
              <a:t>M </a:t>
            </a:r>
            <a:r>
              <a:rPr lang="en-GB" i="1" dirty="0">
                <a:latin typeface="Symbol" charset="2"/>
                <a:ea typeface="ヒラギノ角ゴ Pro W3" charset="0"/>
                <a:cs typeface="Symbol" charset="2"/>
              </a:rPr>
              <a:t>-</a:t>
            </a:r>
            <a:r>
              <a:rPr lang="en-US" i="1" dirty="0">
                <a:latin typeface="Symbol" charset="2"/>
                <a:ea typeface="ヒラギノ角ゴ Pro W3" charset="0"/>
                <a:cs typeface="Symbol" charset="2"/>
              </a:rPr>
              <a:t> (1-N) C y</a:t>
            </a:r>
          </a:p>
        </p:txBody>
      </p:sp>
      <p:sp>
        <p:nvSpPr>
          <p:cNvPr id="1116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4109224-68CC-9642-A9BE-494078DCD3A3}" type="datetime4">
              <a:rPr lang="en-US" sz="800"/>
              <a:pPr/>
              <a:t>February 14, 2020</a:t>
            </a:fld>
            <a:endParaRPr lang="en-GB" sz="800"/>
          </a:p>
        </p:txBody>
      </p:sp>
      <p:sp>
        <p:nvSpPr>
          <p:cNvPr id="1116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94E33D5-2E80-024D-A2F7-4C72DAA871AD}" type="slidenum">
              <a:rPr lang="en-GB"/>
              <a:pPr eaLnBrk="1" hangingPunct="1"/>
              <a:t>40</a:t>
            </a:fld>
            <a:endParaRPr lang="en-GB"/>
          </a:p>
        </p:txBody>
      </p:sp>
      <p:sp>
        <p:nvSpPr>
          <p:cNvPr id="111620" name="Rectangle 5"/>
          <p:cNvSpPr>
            <a:spLocks noChangeArrowheads="1"/>
          </p:cNvSpPr>
          <p:nvPr/>
        </p:nvSpPr>
        <p:spPr bwMode="auto">
          <a:xfrm>
            <a:off x="3886200" y="60198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11162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1" r="-2901"/>
          <a:stretch>
            <a:fillRect/>
          </a:stretch>
        </p:blipFill>
        <p:spPr/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219200" y="1447800"/>
            <a:ext cx="6096000" cy="32004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15200" y="4648200"/>
            <a:ext cx="1219200" cy="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</p:spPr>
      </p:cxnSp>
      <p:cxnSp>
        <p:nvCxnSpPr>
          <p:cNvPr id="4" name="Straight Connector 3"/>
          <p:cNvCxnSpPr/>
          <p:nvPr/>
        </p:nvCxnSpPr>
        <p:spPr bwMode="auto">
          <a:xfrm>
            <a:off x="1968500" y="1244600"/>
            <a:ext cx="5651500" cy="28575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828800" y="2082800"/>
            <a:ext cx="5245100" cy="26670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31900" y="4813300"/>
            <a:ext cx="47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Effect of fines: </a:t>
            </a:r>
            <a:r>
              <a:rPr lang="en-US" sz="2000" b="1" i="1" dirty="0" err="1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2000" b="1" baseline="-250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 does not work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556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FF"/>
                </a:solidFill>
              </a:rPr>
              <a:t>Initial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How state parameter operates</a:t>
            </a:r>
          </a:p>
        </p:txBody>
      </p:sp>
      <p:pic>
        <p:nvPicPr>
          <p:cNvPr id="3686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3844"/>
          <a:stretch>
            <a:fillRect/>
          </a:stretch>
        </p:blipFill>
        <p:spPr>
          <a:xfrm>
            <a:off x="1084263" y="950913"/>
            <a:ext cx="6891337" cy="5021262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8CCC8D-AB49-EA4D-ACB2-6740C2BA20B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A25E9-725A-4D48-8CA8-FC27443DB2CC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5334000" y="2133600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Stress-dilatancy controlled by dissipation of plastic work</a:t>
            </a:r>
          </a:p>
        </p:txBody>
      </p:sp>
      <p:cxnSp>
        <p:nvCxnSpPr>
          <p:cNvPr id="36870" name="Straight Arrow Connector 8"/>
          <p:cNvCxnSpPr>
            <a:cxnSpLocks noChangeShapeType="1"/>
          </p:cNvCxnSpPr>
          <p:nvPr/>
        </p:nvCxnSpPr>
        <p:spPr bwMode="auto">
          <a:xfrm flipH="1">
            <a:off x="5029200" y="2819400"/>
            <a:ext cx="838200" cy="6858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1" name="Straight Arrow Connector 9"/>
          <p:cNvCxnSpPr>
            <a:cxnSpLocks noChangeShapeType="1"/>
          </p:cNvCxnSpPr>
          <p:nvPr/>
        </p:nvCxnSpPr>
        <p:spPr bwMode="auto">
          <a:xfrm flipH="1">
            <a:off x="4876800" y="2819400"/>
            <a:ext cx="990600" cy="9144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2" name="Straight Arrow Connector 10"/>
          <p:cNvCxnSpPr>
            <a:cxnSpLocks noChangeShapeType="1"/>
          </p:cNvCxnSpPr>
          <p:nvPr/>
        </p:nvCxnSpPr>
        <p:spPr bwMode="auto">
          <a:xfrm flipH="1">
            <a:off x="4724400" y="2819400"/>
            <a:ext cx="1143000" cy="12192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Striped Right Arrow 15"/>
          <p:cNvSpPr/>
          <p:nvPr/>
        </p:nvSpPr>
        <p:spPr bwMode="auto">
          <a:xfrm>
            <a:off x="1219200" y="1447800"/>
            <a:ext cx="762000" cy="53340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057400"/>
            <a:ext cx="2438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Soil state controls how much </a:t>
            </a:r>
            <a:r>
              <a:rPr lang="en-US" sz="2000" dirty="0" err="1">
                <a:solidFill>
                  <a:schemeClr val="accent6"/>
                </a:solidFill>
              </a:rPr>
              <a:t>dilatancy</a:t>
            </a:r>
            <a:r>
              <a:rPr lang="en-US" sz="2000" dirty="0">
                <a:solidFill>
                  <a:schemeClr val="accent6"/>
                </a:solidFill>
              </a:rPr>
              <a:t> can develop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990600"/>
            <a:ext cx="4648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SAME SOIL PROPERTIES</a:t>
            </a:r>
          </a:p>
        </p:txBody>
      </p:sp>
    </p:spTree>
    <p:extLst>
      <p:ext uri="{BB962C8B-B14F-4D97-AF65-F5344CB8AC3E}">
        <p14:creationId xmlns:p14="http://schemas.microsoft.com/office/powerpoint/2010/main" val="2722716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BF2F-9C26-4A70-BBC8-665534CB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A2C5-86D0-49A5-B5FB-E313FE722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Soil behaviour is particulate and captured using a few soil properties</a:t>
            </a:r>
          </a:p>
          <a:p>
            <a:pPr lvl="2"/>
            <a:r>
              <a:rPr lang="en-GB" dirty="0"/>
              <a:t>Stress-dilatancy:  </a:t>
            </a:r>
            <a:r>
              <a:rPr lang="en-GB" i="1" dirty="0">
                <a:solidFill>
                  <a:srgbClr val="002060"/>
                </a:solidFill>
                <a:latin typeface="Symbol" panose="05050102010706020507" pitchFamily="18" charset="2"/>
              </a:rPr>
              <a:t>M, N</a:t>
            </a:r>
          </a:p>
          <a:p>
            <a:pPr lvl="2"/>
            <a:r>
              <a:rPr lang="en-GB" dirty="0"/>
              <a:t>Critical state: </a:t>
            </a:r>
            <a:r>
              <a:rPr lang="en-GB" i="1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GB" dirty="0">
                <a:solidFill>
                  <a:srgbClr val="002060"/>
                </a:solidFill>
                <a:latin typeface="Symbol" panose="05050102010706020507" pitchFamily="18" charset="2"/>
              </a:rPr>
              <a:t>, l</a:t>
            </a:r>
            <a:r>
              <a:rPr lang="en-GB" baseline="-25000" dirty="0">
                <a:solidFill>
                  <a:srgbClr val="002060"/>
                </a:solidFill>
                <a:latin typeface="Symbol" panose="05050102010706020507" pitchFamily="18" charset="2"/>
              </a:rPr>
              <a:t>10</a:t>
            </a:r>
          </a:p>
          <a:p>
            <a:pPr lvl="2"/>
            <a:r>
              <a:rPr lang="en-GB" dirty="0"/>
              <a:t>State-dilatancy: </a:t>
            </a:r>
            <a:r>
              <a:rPr lang="en-GB" i="1" dirty="0">
                <a:solidFill>
                  <a:srgbClr val="002060"/>
                </a:solidFill>
                <a:latin typeface="Symbol" panose="05050102010706020507" pitchFamily="18" charset="2"/>
              </a:rPr>
              <a:t>C</a:t>
            </a:r>
          </a:p>
          <a:p>
            <a:endParaRPr lang="en-GB" dirty="0"/>
          </a:p>
          <a:p>
            <a:r>
              <a:rPr lang="en-GB" dirty="0"/>
              <a:t>No constitutive model as such involved</a:t>
            </a:r>
          </a:p>
          <a:p>
            <a:r>
              <a:rPr lang="en-GB" dirty="0"/>
              <a:t>Properties do not belong to anybody: just plot data the right way</a:t>
            </a:r>
          </a:p>
          <a:p>
            <a:r>
              <a:rPr lang="en-GB" dirty="0"/>
              <a:t>Developed over about 100 years</a:t>
            </a:r>
          </a:p>
          <a:p>
            <a:endParaRPr lang="en-GB" dirty="0"/>
          </a:p>
          <a:p>
            <a:r>
              <a:rPr lang="en-GB" dirty="0">
                <a:solidFill>
                  <a:srgbClr val="002060"/>
                </a:solidFill>
              </a:rPr>
              <a:t>Triaxial compression is the reference test to determine soil properties</a:t>
            </a:r>
          </a:p>
          <a:p>
            <a:pPr lvl="1"/>
            <a:r>
              <a:rPr lang="en-GB" dirty="0"/>
              <a:t>Need both drained and undrained</a:t>
            </a:r>
          </a:p>
          <a:p>
            <a:pPr lvl="1"/>
            <a:r>
              <a:rPr lang="en-GB" dirty="0"/>
              <a:t>Need both loose and dense tests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1906F-0BFA-453E-817B-EB45051B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7A0D-4D10-4F4F-8223-9B236891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1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D037-F1E0-44BB-AFEB-3862B075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1: Determine properties of a sand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FCD3-325A-4BCE-A1CD-E48C6D411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folder </a:t>
            </a:r>
            <a:r>
              <a:rPr lang="en-GB" i="1" dirty="0"/>
              <a:t>Templates for Exercises</a:t>
            </a:r>
            <a:r>
              <a:rPr lang="en-GB" dirty="0"/>
              <a:t> in the downloaded files</a:t>
            </a:r>
          </a:p>
          <a:p>
            <a:pPr lvl="1"/>
            <a:r>
              <a:rPr lang="en-GB" dirty="0"/>
              <a:t>Beaufort Sea construction sand</a:t>
            </a:r>
          </a:p>
          <a:p>
            <a:pPr lvl="1"/>
            <a:r>
              <a:rPr lang="en-GB" dirty="0"/>
              <a:t>Laboratory testing report as pdf file 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(note this covers several soils)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/>
              <a:t>Triaxial data imported to </a:t>
            </a:r>
            <a:r>
              <a:rPr lang="en-GB" i="1" dirty="0">
                <a:solidFill>
                  <a:srgbClr val="0070C0"/>
                </a:solidFill>
              </a:rPr>
              <a:t>NorTxl2(r11)_Nerlerk_270_(blank).xls</a:t>
            </a:r>
          </a:p>
          <a:p>
            <a:pPr lvl="1"/>
            <a:r>
              <a:rPr lang="en-GB" i="1" dirty="0">
                <a:solidFill>
                  <a:srgbClr val="00B0F0"/>
                </a:solidFill>
              </a:rPr>
              <a:t>‘Enable Macros’ when opening !</a:t>
            </a:r>
            <a:br>
              <a:rPr lang="en-GB" i="1" dirty="0"/>
            </a:br>
            <a:endParaRPr lang="en-GB" i="1" dirty="0"/>
          </a:p>
          <a:p>
            <a:r>
              <a:rPr lang="en-GB" dirty="0"/>
              <a:t>YOU …</a:t>
            </a:r>
          </a:p>
          <a:p>
            <a:pPr lvl="1"/>
            <a:r>
              <a:rPr lang="en-GB" dirty="0"/>
              <a:t>Determine: </a:t>
            </a:r>
            <a:r>
              <a:rPr lang="en-GB" i="1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GB" dirty="0">
                <a:solidFill>
                  <a:srgbClr val="002060"/>
                </a:solidFill>
                <a:latin typeface="Symbol" panose="05050102010706020507" pitchFamily="18" charset="2"/>
              </a:rPr>
              <a:t>, l</a:t>
            </a:r>
            <a:r>
              <a:rPr lang="en-GB" baseline="-25000" dirty="0">
                <a:solidFill>
                  <a:srgbClr val="002060"/>
                </a:solidFill>
                <a:latin typeface="Symbol" panose="05050102010706020507" pitchFamily="18" charset="2"/>
              </a:rPr>
              <a:t>10</a:t>
            </a:r>
            <a:r>
              <a:rPr lang="en-GB" i="1" dirty="0">
                <a:solidFill>
                  <a:srgbClr val="002060"/>
                </a:solidFill>
                <a:latin typeface="Symbol" panose="05050102010706020507" pitchFamily="18" charset="2"/>
              </a:rPr>
              <a:t>,</a:t>
            </a:r>
            <a:r>
              <a:rPr lang="en-GB" baseline="-25000" dirty="0">
                <a:solidFill>
                  <a:srgbClr val="002060"/>
                </a:solidFill>
                <a:latin typeface="Symbol" panose="05050102010706020507" pitchFamily="18" charset="2"/>
              </a:rPr>
              <a:t> </a:t>
            </a:r>
            <a:r>
              <a:rPr lang="en-GB" i="1" dirty="0">
                <a:solidFill>
                  <a:srgbClr val="002060"/>
                </a:solidFill>
                <a:latin typeface="Symbol" panose="05050102010706020507" pitchFamily="18" charset="2"/>
              </a:rPr>
              <a:t>M, N, C</a:t>
            </a:r>
          </a:p>
          <a:p>
            <a:pPr lvl="3"/>
            <a:r>
              <a:rPr lang="en-GB" dirty="0"/>
              <a:t>Table with values and possible precision</a:t>
            </a:r>
          </a:p>
          <a:p>
            <a:pPr lvl="1"/>
            <a:r>
              <a:rPr lang="en-GB" dirty="0"/>
              <a:t>Provide plots substantiating your assessment</a:t>
            </a:r>
          </a:p>
          <a:p>
            <a:pPr lvl="3"/>
            <a:r>
              <a:rPr lang="en-GB" dirty="0"/>
              <a:t>Paste into Word as ‘enhanced metafiles’ from </a:t>
            </a:r>
            <a:r>
              <a:rPr lang="en-GB" dirty="0" err="1"/>
              <a:t>xls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1808E-83E2-4121-A2DB-FE4C3352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FB919-56A6-4AFB-87C5-1F2903CA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89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EBF8-CD82-4478-9D4A-86EA4E5E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Plots needed  </a:t>
            </a:r>
            <a:r>
              <a:rPr lang="en-GB" b="0" dirty="0"/>
              <a:t>(soil property plots)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265A2-CF1F-4CF6-8FB3-C0CCBFAA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8CD11-3A9B-48CE-963F-0818E966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3FBDB-4090-4A20-B3BC-7A6BDB1E9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800"/>
            <a:ext cx="2866451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B4E42-E579-49CF-8840-D9768F69E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151299"/>
            <a:ext cx="2514600" cy="2256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FE915A-DF4F-4562-8CD6-E4E5561FA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574" y="3407944"/>
            <a:ext cx="29606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3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1"/>
            <a:ext cx="7162800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Nerlerk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Data “Summary &amp; Properties”</a:t>
            </a:r>
            <a:endParaRPr lang="en-US" baseline="-25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F437D-850B-4F47-B8DF-5EBC7BCF9EC9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733800" y="1371600"/>
            <a:ext cx="1676400" cy="12192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C5238-D540-4B7E-B01C-C043773C03E6}"/>
              </a:ext>
            </a:extLst>
          </p:cNvPr>
          <p:cNvSpPr txBox="1"/>
          <p:nvPr/>
        </p:nvSpPr>
        <p:spPr>
          <a:xfrm>
            <a:off x="4572000" y="3429000"/>
            <a:ext cx="4419600" cy="120032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1: Summarizes best fits to data</a:t>
            </a:r>
          </a:p>
          <a:p>
            <a:endParaRPr lang="en-GB" dirty="0"/>
          </a:p>
          <a:p>
            <a:r>
              <a:rPr lang="en-GB" dirty="0"/>
              <a:t>2: Automates calcs in the </a:t>
            </a:r>
            <a:r>
              <a:rPr lang="en-GB" dirty="0" err="1"/>
              <a:t>xls</a:t>
            </a:r>
            <a:endParaRPr lang="en-GB" dirty="0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362200" y="3657600"/>
            <a:ext cx="762000" cy="2286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4038600"/>
            <a:ext cx="2057400" cy="461665"/>
          </a:xfrm>
          <a:prstGeom prst="rect">
            <a:avLst/>
          </a:prstGeom>
          <a:solidFill>
            <a:schemeClr val="bg1"/>
          </a:solidFill>
          <a:ln w="4762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=‘Test3’!F18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3733800" y="3657600"/>
            <a:ext cx="762000" cy="2286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3" grpId="0" animBg="1"/>
      <p:bldP spid="3" grpId="1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D037-F1E0-44BB-AFEB-3862B075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1: Estimate CSL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FCD3-325A-4BCE-A1CD-E48C6D411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Each</a:t>
            </a:r>
            <a:r>
              <a:rPr lang="en-GB" i="1" dirty="0"/>
              <a:t> </a:t>
            </a:r>
            <a:r>
              <a:rPr lang="en-GB" dirty="0"/>
              <a:t>triaxial test is on its own tabbed sheet</a:t>
            </a:r>
          </a:p>
          <a:p>
            <a:pPr lvl="1"/>
            <a:r>
              <a:rPr lang="en-GB" dirty="0"/>
              <a:t>Review data and assess key values</a:t>
            </a:r>
          </a:p>
          <a:p>
            <a:pPr lvl="1"/>
            <a:r>
              <a:rPr lang="en-GB" dirty="0"/>
              <a:t>Key values transferred to ‘summary’ worksheet</a:t>
            </a:r>
          </a:p>
          <a:p>
            <a:pPr lvl="1"/>
            <a:r>
              <a:rPr lang="en-GB" dirty="0"/>
              <a:t>Work through all undrained tests first</a:t>
            </a:r>
          </a:p>
          <a:p>
            <a:pPr lvl="1"/>
            <a:r>
              <a:rPr lang="en-GB" dirty="0"/>
              <a:t>No loose drained tests in this data </a:t>
            </a:r>
          </a:p>
          <a:p>
            <a:pPr lvl="1"/>
            <a:endParaRPr lang="en-GB" dirty="0"/>
          </a:p>
          <a:p>
            <a:r>
              <a:rPr lang="en-GB" dirty="0"/>
              <a:t>Properties by computing and plotting trend lines</a:t>
            </a:r>
          </a:p>
          <a:p>
            <a:pPr lvl="1"/>
            <a:r>
              <a:rPr lang="en-GB" dirty="0"/>
              <a:t>Adjust </a:t>
            </a:r>
            <a:r>
              <a:rPr lang="en-GB" dirty="0">
                <a:latin typeface="Symbol" panose="05050102010706020507" pitchFamily="18" charset="2"/>
              </a:rPr>
              <a:t>G, l</a:t>
            </a:r>
            <a:r>
              <a:rPr lang="en-GB" baseline="-25000" dirty="0">
                <a:latin typeface="Symbol" panose="05050102010706020507" pitchFamily="18" charset="2"/>
              </a:rPr>
              <a:t>10</a:t>
            </a:r>
            <a:r>
              <a:rPr lang="en-GB" dirty="0"/>
              <a:t> to get nice fit through critical state</a:t>
            </a:r>
          </a:p>
          <a:p>
            <a:pPr lvl="1"/>
            <a:r>
              <a:rPr lang="en-GB" dirty="0"/>
              <a:t>Investigate the limits of combinations that are plausible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1808E-83E2-4121-A2DB-FE4C3352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FB919-56A6-4AFB-87C5-1F2903CA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74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Nerlerk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Data “Soil Property Plots”</a:t>
            </a:r>
            <a:endParaRPr lang="en-US" baseline="-25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F437D-850B-4F47-B8DF-5EBC7BCF9EC9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6883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10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6AB5-417C-42B9-BAAF-9D16DF60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 engineering judgment adjacent to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67650-2A59-4982-BEE7-5EA0A9C5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1ACA9-3B17-5445-BC99-938518F40B7D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75F99-2E52-4126-B97F-A634E848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54C81-971C-F845-B1D1-DBA24447EA2A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9C70F-BD8F-4AE2-9B76-976EA97DA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0"/>
          <a:stretch/>
        </p:blipFill>
        <p:spPr>
          <a:xfrm>
            <a:off x="224326" y="1071563"/>
            <a:ext cx="8689486" cy="514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15805CD-641E-4A3F-B59F-79980B50CA5D}"/>
              </a:ext>
            </a:extLst>
          </p:cNvPr>
          <p:cNvSpPr/>
          <p:nvPr/>
        </p:nvSpPr>
        <p:spPr bwMode="auto">
          <a:xfrm>
            <a:off x="933573" y="3182567"/>
            <a:ext cx="1430215" cy="70338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8A8B43-BD76-4B74-A745-A34F44214E86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3788" y="2667000"/>
            <a:ext cx="2055812" cy="507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8428E-39C9-4AF9-A180-97E4B4E4270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63788" y="3733800"/>
            <a:ext cx="2055812" cy="76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77805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2743200"/>
            <a:ext cx="6911975" cy="1439863"/>
          </a:xfrm>
        </p:spPr>
        <p:txBody>
          <a:bodyPr/>
          <a:lstStyle/>
          <a:p>
            <a:pPr>
              <a:defRPr/>
            </a:pPr>
            <a:r>
              <a:rPr lang="en-US" dirty="0"/>
              <a:t>Now you estimate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75FD80-A048-3140-B0ED-550A51D11906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DBD3B-A059-B841-9E96-1ADD1EEF4AE7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89ABBA-A70D-423F-8E8A-4ECEEE195577}"/>
              </a:ext>
            </a:extLst>
          </p:cNvPr>
          <p:cNvGrpSpPr/>
          <p:nvPr/>
        </p:nvGrpSpPr>
        <p:grpSpPr>
          <a:xfrm>
            <a:off x="381000" y="1066800"/>
            <a:ext cx="8153400" cy="4800600"/>
            <a:chOff x="741403" y="1833503"/>
            <a:chExt cx="7781885" cy="4567297"/>
          </a:xfrm>
        </p:grpSpPr>
        <p:sp>
          <p:nvSpPr>
            <p:cNvPr id="2" name="Rectangle 1"/>
            <p:cNvSpPr/>
            <p:nvPr/>
          </p:nvSpPr>
          <p:spPr>
            <a:xfrm>
              <a:off x="816809" y="2959328"/>
              <a:ext cx="18438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600"/>
                </a:spcBef>
              </a:pPr>
              <a:r>
                <a:rPr lang="en-GB" altLang="en-US" sz="1200" b="1" dirty="0" err="1">
                  <a:solidFill>
                    <a:schemeClr val="tx1"/>
                  </a:solidFill>
                  <a:latin typeface="+mn-lt"/>
                  <a:cs typeface="Arial" charset="0"/>
                </a:rPr>
                <a:t>GDSLab</a:t>
              </a:r>
              <a:r>
                <a:rPr lang="en-GB" altLang="en-US" sz="1200" b="1" dirty="0">
                  <a:solidFill>
                    <a:schemeClr val="tx1"/>
                  </a:solidFill>
                  <a:latin typeface="+mn-lt"/>
                  <a:cs typeface="Arial" charset="0"/>
                </a:rPr>
                <a:t> software for hardware control &amp; data acquisition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3862" y="2921912"/>
              <a:ext cx="14243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600"/>
                </a:spcBef>
              </a:pPr>
              <a:r>
                <a:rPr lang="en-GB" altLang="en-US" sz="1200" b="1" dirty="0">
                  <a:solidFill>
                    <a:schemeClr val="tx1"/>
                  </a:solidFill>
                  <a:latin typeface="+mn-lt"/>
                  <a:cs typeface="Arial" charset="0"/>
                </a:rPr>
                <a:t>Serial pad for data acquisition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2584" y="5054828"/>
              <a:ext cx="18438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600"/>
                </a:spcBef>
              </a:pPr>
              <a:r>
                <a:rPr lang="en-GB" altLang="en-US" sz="1200" b="1" dirty="0">
                  <a:solidFill>
                    <a:schemeClr val="tx1"/>
                  </a:solidFill>
                  <a:latin typeface="+mn-lt"/>
                  <a:cs typeface="Arial" charset="0"/>
                </a:rPr>
                <a:t>USB digital pressure controllers for application of confining and back pressures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72369" y="1972239"/>
              <a:ext cx="14429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600"/>
                </a:spcBef>
              </a:pPr>
              <a:r>
                <a:rPr lang="en-GB" altLang="en-US" sz="1200" b="1" dirty="0">
                  <a:solidFill>
                    <a:schemeClr val="tx1"/>
                  </a:solidFill>
                  <a:latin typeface="+mn-lt"/>
                  <a:cs typeface="Arial" charset="0"/>
                </a:rPr>
                <a:t>50 </a:t>
              </a:r>
              <a:r>
                <a:rPr lang="en-GB" altLang="en-US" sz="1200" b="1" dirty="0" err="1">
                  <a:solidFill>
                    <a:schemeClr val="tx1"/>
                  </a:solidFill>
                  <a:latin typeface="+mn-lt"/>
                  <a:cs typeface="Arial" charset="0"/>
                </a:rPr>
                <a:t>kN</a:t>
              </a:r>
              <a:r>
                <a:rPr lang="en-GB" altLang="en-US" sz="1200" b="1" dirty="0">
                  <a:solidFill>
                    <a:schemeClr val="tx1"/>
                  </a:solidFill>
                  <a:latin typeface="+mn-lt"/>
                  <a:cs typeface="Arial" charset="0"/>
                </a:rPr>
                <a:t> USB load frame for specimen shearing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08059" y="3696858"/>
              <a:ext cx="15152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600"/>
                </a:spcBef>
              </a:pPr>
              <a:r>
                <a:rPr lang="en-GB" altLang="en-US" sz="1200" b="1" dirty="0">
                  <a:solidFill>
                    <a:schemeClr val="tx1"/>
                  </a:solidFill>
                  <a:latin typeface="+mn-lt"/>
                  <a:cs typeface="Arial" charset="0"/>
                </a:rPr>
                <a:t>Triaxial cell with internal load cell, pore pressure and axial displacement transducers</a:t>
              </a:r>
            </a:p>
          </p:txBody>
        </p:sp>
        <p:pic>
          <p:nvPicPr>
            <p:cNvPr id="8200" name="Picture 8" descr="C:\Documents and Settings\sean.GDS\Desktop\Conferences\Presentations\Sigma Presentations - January 2014\gdstas_new_fram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403" y="1833503"/>
              <a:ext cx="6655634" cy="4567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3562C71-67E2-474E-90E5-5C00A36FEC3B}"/>
              </a:ext>
            </a:extLst>
          </p:cNvPr>
          <p:cNvSpPr txBox="1">
            <a:spLocks/>
          </p:cNvSpPr>
          <p:nvPr/>
        </p:nvSpPr>
        <p:spPr>
          <a:xfrm>
            <a:off x="1981200" y="228600"/>
            <a:ext cx="693420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789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789"/>
                </a:solidFill>
                <a:latin typeface="Arial" charset="0"/>
                <a:ea typeface="ヒラギノ角ゴ Pro W3" pitchFamily="-32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789"/>
                </a:solidFill>
                <a:latin typeface="Arial" charset="0"/>
                <a:ea typeface="ヒラギノ角ゴ Pro W3" pitchFamily="-32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789"/>
                </a:solidFill>
                <a:latin typeface="Arial" charset="0"/>
                <a:ea typeface="ヒラギノ角ゴ Pro W3" pitchFamily="-32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789"/>
                </a:solidFill>
                <a:latin typeface="Arial" charset="0"/>
                <a:ea typeface="ヒラギノ角ゴ Pro W3" pitchFamily="-32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ヒラギノ角ゴ Pro W3" pitchFamily="-3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ヒラギノ角ゴ Pro W3" pitchFamily="-3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ヒラギノ角ゴ Pro W3" pitchFamily="-3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r>
              <a:rPr lang="en-GB" kern="0" dirty="0"/>
              <a:t>Modern simple triaxial equipment</a:t>
            </a:r>
          </a:p>
        </p:txBody>
      </p:sp>
    </p:spTree>
    <p:extLst>
      <p:ext uri="{BB962C8B-B14F-4D97-AF65-F5344CB8AC3E}">
        <p14:creationId xmlns:p14="http://schemas.microsoft.com/office/powerpoint/2010/main" val="1790299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A01BF-ADF7-4487-800F-D28B2DDA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the CID data before using.....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B4407-D48F-49A6-BCF6-15E704D1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360B-5A28-1247-9E75-D75C8754BCF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0267-1B66-488A-A63A-54BDDA94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C84A3-F0C3-6E4F-9386-D8D996B8F5BD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4445000" cy="4671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182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3</a:t>
            </a:r>
          </a:p>
        </p:txBody>
      </p:sp>
    </p:spTree>
    <p:extLst>
      <p:ext uri="{BB962C8B-B14F-4D97-AF65-F5344CB8AC3E}">
        <p14:creationId xmlns:p14="http://schemas.microsoft.com/office/powerpoint/2010/main" val="26571099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A01BF-ADF7-4487-800F-D28B2DDA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Get stress-dilatancy properties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5D8B4A-9C48-4F16-B350-EC53D6A34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6"/>
          <a:stretch/>
        </p:blipFill>
        <p:spPr>
          <a:xfrm>
            <a:off x="228600" y="1018381"/>
            <a:ext cx="8305800" cy="48863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B4407-D48F-49A6-BCF6-15E704D1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360B-5A28-1247-9E75-D75C8754BCF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0267-1B66-488A-A63A-54BDDA94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C84A3-F0C3-6E4F-9386-D8D996B8F5BD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7B522F-7C08-4BC5-911F-D26AE0EA6D4A}"/>
              </a:ext>
            </a:extLst>
          </p:cNvPr>
          <p:cNvSpPr/>
          <p:nvPr/>
        </p:nvSpPr>
        <p:spPr bwMode="auto">
          <a:xfrm>
            <a:off x="2667000" y="2971800"/>
            <a:ext cx="3352800" cy="457200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ADC217-51B2-4F05-B33F-C8601C0E277C}"/>
              </a:ext>
            </a:extLst>
          </p:cNvPr>
          <p:cNvSpPr/>
          <p:nvPr/>
        </p:nvSpPr>
        <p:spPr bwMode="auto">
          <a:xfrm>
            <a:off x="4495800" y="3429000"/>
            <a:ext cx="533400" cy="2209800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0F016-EE42-435D-8C4F-6DB2C42A356A}"/>
              </a:ext>
            </a:extLst>
          </p:cNvPr>
          <p:cNvSpPr txBox="1"/>
          <p:nvPr/>
        </p:nvSpPr>
        <p:spPr>
          <a:xfrm>
            <a:off x="1752600" y="3933735"/>
            <a:ext cx="2667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Need numerical differentiation to 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fill this column</a:t>
            </a:r>
          </a:p>
        </p:txBody>
      </p:sp>
    </p:spTree>
    <p:extLst>
      <p:ext uri="{BB962C8B-B14F-4D97-AF65-F5344CB8AC3E}">
        <p14:creationId xmlns:p14="http://schemas.microsoft.com/office/powerpoint/2010/main" val="8642982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0EEA-5DFF-42C0-8CD9-AD9C96C6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differentiation </a:t>
            </a:r>
            <a:r>
              <a:rPr lang="en-GB" b="0" dirty="0"/>
              <a:t>(finite difference)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56969-3BBE-4BFB-9CEE-5D2EE1CE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94405-0D71-44FB-BFEF-55B12D8D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4202B4E8-3EB7-4CE1-AC6C-7A5ED854AA26}"/>
              </a:ext>
            </a:extLst>
          </p:cNvPr>
          <p:cNvSpPr/>
          <p:nvPr/>
        </p:nvSpPr>
        <p:spPr bwMode="auto">
          <a:xfrm flipH="1">
            <a:off x="2590810" y="1828806"/>
            <a:ext cx="6324585" cy="3428982"/>
          </a:xfrm>
          <a:prstGeom prst="arc">
            <a:avLst/>
          </a:prstGeom>
          <a:noFill/>
          <a:ln w="28575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2FB1E-91E7-445F-A742-F6CCB4219BAC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1600200"/>
            <a:ext cx="0" cy="3200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BAE609-82C7-4554-894C-03A05C5C7109}"/>
              </a:ext>
            </a:extLst>
          </p:cNvPr>
          <p:cNvCxnSpPr>
            <a:cxnSpLocks/>
          </p:cNvCxnSpPr>
          <p:nvPr/>
        </p:nvCxnSpPr>
        <p:spPr bwMode="auto">
          <a:xfrm>
            <a:off x="1981200" y="4800600"/>
            <a:ext cx="457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B97249-24E5-4CE3-91BE-D263A6AF4AA2}"/>
              </a:ext>
            </a:extLst>
          </p:cNvPr>
          <p:cNvSpPr txBox="1"/>
          <p:nvPr/>
        </p:nvSpPr>
        <p:spPr>
          <a:xfrm>
            <a:off x="1295402" y="2895600"/>
            <a:ext cx="21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5AE641-140A-4082-B412-7E2B408E33FD}"/>
              </a:ext>
            </a:extLst>
          </p:cNvPr>
          <p:cNvSpPr txBox="1"/>
          <p:nvPr/>
        </p:nvSpPr>
        <p:spPr>
          <a:xfrm>
            <a:off x="4038603" y="4796135"/>
            <a:ext cx="30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39F8DA-1491-412D-B1A9-4882F7EBDF04}"/>
              </a:ext>
            </a:extLst>
          </p:cNvPr>
          <p:cNvSpPr/>
          <p:nvPr/>
        </p:nvSpPr>
        <p:spPr bwMode="auto">
          <a:xfrm>
            <a:off x="2590800" y="3124200"/>
            <a:ext cx="152400" cy="18463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57FC17-D56F-46D5-A0A2-972896B0A355}"/>
              </a:ext>
            </a:extLst>
          </p:cNvPr>
          <p:cNvSpPr/>
          <p:nvPr/>
        </p:nvSpPr>
        <p:spPr bwMode="auto">
          <a:xfrm>
            <a:off x="3733800" y="2101363"/>
            <a:ext cx="152400" cy="18463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E3F123-A609-403D-B272-2F5CA8AB22EC}"/>
              </a:ext>
            </a:extLst>
          </p:cNvPr>
          <p:cNvSpPr/>
          <p:nvPr/>
        </p:nvSpPr>
        <p:spPr bwMode="auto">
          <a:xfrm>
            <a:off x="3048000" y="2514600"/>
            <a:ext cx="152400" cy="18463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73F65B-D834-4332-8A13-820625554FAA}"/>
              </a:ext>
            </a:extLst>
          </p:cNvPr>
          <p:cNvCxnSpPr>
            <a:cxnSpLocks/>
          </p:cNvCxnSpPr>
          <p:nvPr/>
        </p:nvCxnSpPr>
        <p:spPr bwMode="auto">
          <a:xfrm flipV="1">
            <a:off x="2514601" y="2057406"/>
            <a:ext cx="1219199" cy="1066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637C00-9D4B-4D65-B10A-F88775FA173A}"/>
              </a:ext>
            </a:extLst>
          </p:cNvPr>
          <p:cNvSpPr txBox="1"/>
          <p:nvPr/>
        </p:nvSpPr>
        <p:spPr>
          <a:xfrm>
            <a:off x="2667000" y="3124200"/>
            <a:ext cx="15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FEFF09-3B22-4358-BD6D-179551048949}"/>
              </a:ext>
            </a:extLst>
          </p:cNvPr>
          <p:cNvSpPr txBox="1"/>
          <p:nvPr/>
        </p:nvSpPr>
        <p:spPr>
          <a:xfrm>
            <a:off x="3862578" y="2133600"/>
            <a:ext cx="18440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35A9ED-BA51-4930-B0E6-54957AE316D8}"/>
              </a:ext>
            </a:extLst>
          </p:cNvPr>
          <p:cNvSpPr txBox="1"/>
          <p:nvPr/>
        </p:nvSpPr>
        <p:spPr>
          <a:xfrm>
            <a:off x="3124200" y="2543908"/>
            <a:ext cx="183573" cy="35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8A016C-DC7B-4E8B-8998-0F28C1E6B941}"/>
              </a:ext>
            </a:extLst>
          </p:cNvPr>
          <p:cNvSpPr txBox="1"/>
          <p:nvPr/>
        </p:nvSpPr>
        <p:spPr>
          <a:xfrm>
            <a:off x="2051299" y="1736333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  <a:latin typeface="Symbol" panose="05050102010706020507" pitchFamily="18" charset="2"/>
              </a:rPr>
              <a:t>D</a:t>
            </a:r>
            <a:r>
              <a:rPr lang="en-GB" dirty="0">
                <a:solidFill>
                  <a:srgbClr val="FF00FF"/>
                </a:solidFill>
              </a:rPr>
              <a:t>y/</a:t>
            </a:r>
            <a:r>
              <a:rPr lang="en-GB" dirty="0">
                <a:solidFill>
                  <a:srgbClr val="FF00FF"/>
                </a:solidFill>
                <a:latin typeface="Symbol" panose="05050102010706020507" pitchFamily="18" charset="2"/>
              </a:rPr>
              <a:t>D</a:t>
            </a:r>
            <a:r>
              <a:rPr lang="en-GB" dirty="0">
                <a:solidFill>
                  <a:srgbClr val="FF00FF"/>
                </a:solidFill>
              </a:rPr>
              <a:t>x  at 2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9200D1-1E21-4745-8407-0764108C5330}"/>
              </a:ext>
            </a:extLst>
          </p:cNvPr>
          <p:cNvSpPr txBox="1"/>
          <p:nvPr/>
        </p:nvSpPr>
        <p:spPr>
          <a:xfrm>
            <a:off x="6118371" y="1565036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 (y</a:t>
            </a:r>
            <a:r>
              <a:rPr lang="en-GB" baseline="-25000" dirty="0"/>
              <a:t>3</a:t>
            </a:r>
            <a:r>
              <a:rPr lang="en-GB" dirty="0"/>
              <a:t> – y</a:t>
            </a:r>
            <a:r>
              <a:rPr lang="en-GB" baseline="-25000" dirty="0"/>
              <a:t>2</a:t>
            </a:r>
            <a:r>
              <a:rPr lang="en-GB" dirty="0"/>
              <a:t>) / (x</a:t>
            </a:r>
            <a:r>
              <a:rPr lang="en-GB" baseline="-25000" dirty="0"/>
              <a:t>3</a:t>
            </a:r>
            <a:r>
              <a:rPr lang="en-GB" dirty="0"/>
              <a:t> – x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20BABE-18E4-425A-B6CE-8DB794F96053}"/>
              </a:ext>
            </a:extLst>
          </p:cNvPr>
          <p:cNvSpPr txBox="1"/>
          <p:nvPr/>
        </p:nvSpPr>
        <p:spPr>
          <a:xfrm>
            <a:off x="6118372" y="2359967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 (y</a:t>
            </a:r>
            <a:r>
              <a:rPr lang="en-GB" baseline="-25000" dirty="0"/>
              <a:t>3</a:t>
            </a:r>
            <a:r>
              <a:rPr lang="en-GB" dirty="0"/>
              <a:t> – y</a:t>
            </a:r>
            <a:r>
              <a:rPr lang="en-GB" baseline="-25000" dirty="0"/>
              <a:t>1</a:t>
            </a:r>
            <a:r>
              <a:rPr lang="en-GB" dirty="0"/>
              <a:t>) / (x</a:t>
            </a:r>
            <a:r>
              <a:rPr lang="en-GB" baseline="-25000" dirty="0"/>
              <a:t>3</a:t>
            </a:r>
            <a:r>
              <a:rPr lang="en-GB" dirty="0"/>
              <a:t> – x</a:t>
            </a:r>
            <a:r>
              <a:rPr lang="en-GB" baseline="-25000" dirty="0"/>
              <a:t>1</a:t>
            </a:r>
            <a:r>
              <a:rPr lang="en-GB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7DB1D6-913F-4B2E-86E5-BE84A939B9C3}"/>
              </a:ext>
            </a:extLst>
          </p:cNvPr>
          <p:cNvSpPr txBox="1"/>
          <p:nvPr/>
        </p:nvSpPr>
        <p:spPr>
          <a:xfrm>
            <a:off x="6172200" y="3119735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 (y</a:t>
            </a:r>
            <a:r>
              <a:rPr lang="en-GB" baseline="-25000" dirty="0"/>
              <a:t>2</a:t>
            </a:r>
            <a:r>
              <a:rPr lang="en-GB" dirty="0"/>
              <a:t> – y</a:t>
            </a:r>
            <a:r>
              <a:rPr lang="en-GB" baseline="-25000" dirty="0"/>
              <a:t>1</a:t>
            </a:r>
            <a:r>
              <a:rPr lang="en-GB" dirty="0"/>
              <a:t>) / (x</a:t>
            </a:r>
            <a:r>
              <a:rPr lang="en-GB" baseline="-25000" dirty="0"/>
              <a:t>2</a:t>
            </a:r>
            <a:r>
              <a:rPr lang="en-GB" dirty="0"/>
              <a:t> – x</a:t>
            </a:r>
            <a:r>
              <a:rPr lang="en-GB" baseline="-25000" dirty="0"/>
              <a:t>1</a:t>
            </a:r>
            <a:r>
              <a:rPr lang="en-GB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1219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Forward difference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2438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Central difference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9400" y="3657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Backward difference</a:t>
            </a:r>
          </a:p>
        </p:txBody>
      </p:sp>
    </p:spTree>
    <p:extLst>
      <p:ext uri="{BB962C8B-B14F-4D97-AF65-F5344CB8AC3E}">
        <p14:creationId xmlns:p14="http://schemas.microsoft.com/office/powerpoint/2010/main" val="3631162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A01BF-ADF7-4487-800F-D28B2DDA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Get stress-dilatancy properties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5D8B4A-9C48-4F16-B350-EC53D6A34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6"/>
          <a:stretch/>
        </p:blipFill>
        <p:spPr>
          <a:xfrm>
            <a:off x="228600" y="1018381"/>
            <a:ext cx="8305800" cy="48863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B4407-D48F-49A6-BCF6-15E704D1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360B-5A28-1247-9E75-D75C8754BCF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0267-1B66-488A-A63A-54BDDA94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C84A3-F0C3-6E4F-9386-D8D996B8F5BD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E29A7-424D-4CB4-9BB5-7BFB076B0FBC}"/>
              </a:ext>
            </a:extLst>
          </p:cNvPr>
          <p:cNvSpPr/>
          <p:nvPr/>
        </p:nvSpPr>
        <p:spPr bwMode="auto">
          <a:xfrm>
            <a:off x="6553200" y="1905000"/>
            <a:ext cx="762000" cy="381000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7B522F-7C08-4BC5-911F-D26AE0EA6D4A}"/>
              </a:ext>
            </a:extLst>
          </p:cNvPr>
          <p:cNvSpPr/>
          <p:nvPr/>
        </p:nvSpPr>
        <p:spPr bwMode="auto">
          <a:xfrm>
            <a:off x="2590800" y="2971800"/>
            <a:ext cx="2743200" cy="457200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ADC217-51B2-4F05-B33F-C8601C0E277C}"/>
              </a:ext>
            </a:extLst>
          </p:cNvPr>
          <p:cNvSpPr/>
          <p:nvPr/>
        </p:nvSpPr>
        <p:spPr bwMode="auto">
          <a:xfrm>
            <a:off x="4495800" y="3429000"/>
            <a:ext cx="533400" cy="2209800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0F016-EE42-435D-8C4F-6DB2C42A356A}"/>
              </a:ext>
            </a:extLst>
          </p:cNvPr>
          <p:cNvSpPr txBox="1"/>
          <p:nvPr/>
        </p:nvSpPr>
        <p:spPr>
          <a:xfrm>
            <a:off x="1752600" y="3933735"/>
            <a:ext cx="2667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Need numerical differentiation to 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fill this column</a:t>
            </a:r>
          </a:p>
        </p:txBody>
      </p:sp>
    </p:spTree>
    <p:extLst>
      <p:ext uri="{BB962C8B-B14F-4D97-AF65-F5344CB8AC3E}">
        <p14:creationId xmlns:p14="http://schemas.microsoft.com/office/powerpoint/2010/main" val="2068796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A01BF-ADF7-4487-800F-D28B2DDA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Now you calculate D for Test 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5D8B4A-9C48-4F16-B350-EC53D6A34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6"/>
          <a:stretch/>
        </p:blipFill>
        <p:spPr>
          <a:xfrm>
            <a:off x="228600" y="1018381"/>
            <a:ext cx="8305800" cy="48863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B4407-D48F-49A6-BCF6-15E704D1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360B-5A28-1247-9E75-D75C8754BCF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0267-1B66-488A-A63A-54BDDA94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C84A3-F0C3-6E4F-9386-D8D996B8F5BD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ADC217-51B2-4F05-B33F-C8601C0E277C}"/>
              </a:ext>
            </a:extLst>
          </p:cNvPr>
          <p:cNvSpPr/>
          <p:nvPr/>
        </p:nvSpPr>
        <p:spPr bwMode="auto">
          <a:xfrm>
            <a:off x="4495800" y="3429000"/>
            <a:ext cx="533400" cy="2209800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0F016-EE42-435D-8C4F-6DB2C42A356A}"/>
              </a:ext>
            </a:extLst>
          </p:cNvPr>
          <p:cNvSpPr txBox="1"/>
          <p:nvPr/>
        </p:nvSpPr>
        <p:spPr>
          <a:xfrm>
            <a:off x="1752600" y="3933735"/>
            <a:ext cx="2667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Numerically differentiate to 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fill this column</a:t>
            </a:r>
          </a:p>
        </p:txBody>
      </p:sp>
    </p:spTree>
    <p:extLst>
      <p:ext uri="{BB962C8B-B14F-4D97-AF65-F5344CB8AC3E}">
        <p14:creationId xmlns:p14="http://schemas.microsoft.com/office/powerpoint/2010/main" val="829214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AE49-7FF1-4A46-9307-CE39D6D3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inspect measured data to pick </a:t>
            </a:r>
            <a:r>
              <a:rPr lang="en-GB" i="1" dirty="0" err="1">
                <a:latin typeface="Symbol" panose="05050102010706020507" pitchFamily="18" charset="2"/>
              </a:rPr>
              <a:t>h</a:t>
            </a:r>
            <a:r>
              <a:rPr lang="en-GB" baseline="-25000" dirty="0" err="1"/>
              <a:t>max</a:t>
            </a:r>
            <a:r>
              <a:rPr lang="en-GB" dirty="0"/>
              <a:t>, </a:t>
            </a:r>
            <a:r>
              <a:rPr lang="en-GB" dirty="0" err="1"/>
              <a:t>D</a:t>
            </a:r>
            <a:r>
              <a:rPr lang="en-GB" baseline="-25000" dirty="0" err="1"/>
              <a:t>min</a:t>
            </a:r>
            <a:endParaRPr lang="en-GB" baseline="-25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E3C99A-E0E5-4FE6-958B-7FC4A6173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967021"/>
            <a:ext cx="4191000" cy="492485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F901-60EE-4870-BCEC-AB14C852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B9F48-45DE-4E96-B1DA-62C813D4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CE78D-6974-43F0-926A-B5D4389F62F4}"/>
              </a:ext>
            </a:extLst>
          </p:cNvPr>
          <p:cNvSpPr txBox="1"/>
          <p:nvPr/>
        </p:nvSpPr>
        <p:spPr>
          <a:xfrm>
            <a:off x="221609" y="112005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Test 5</a:t>
            </a:r>
          </a:p>
        </p:txBody>
      </p:sp>
    </p:spTree>
    <p:extLst>
      <p:ext uri="{BB962C8B-B14F-4D97-AF65-F5344CB8AC3E}">
        <p14:creationId xmlns:p14="http://schemas.microsoft.com/office/powerpoint/2010/main" val="4368655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A01BF-ADF7-4487-800F-D28B2DDA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Get stress-dilatancy properties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B4407-D48F-49A6-BCF6-15E704D1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360B-5A28-1247-9E75-D75C8754BCF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0267-1B66-488A-A63A-54BDDA94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C84A3-F0C3-6E4F-9386-D8D996B8F5BD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75379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98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3149"/>
          <a:stretch/>
        </p:blipFill>
        <p:spPr>
          <a:xfrm>
            <a:off x="152400" y="2286000"/>
            <a:ext cx="8856000" cy="2582656"/>
          </a:xfrm>
          <a:prstGeom prst="rect">
            <a:avLst/>
          </a:prstGeom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Determine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M</a:t>
            </a:r>
            <a:r>
              <a:rPr lang="en-US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tc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N</a:t>
            </a:r>
            <a:r>
              <a:rPr lang="en-US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tc</a:t>
            </a:r>
            <a:endParaRPr lang="en-US" sz="3200" dirty="0">
              <a:latin typeface="Symbol" charset="0"/>
              <a:ea typeface="ヒラギノ角ゴ Pro W3" charset="0"/>
              <a:cs typeface="Symbo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A383D-212C-3B44-846C-39FB0540A738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39944" name="TextBox 2"/>
          <p:cNvSpPr txBox="1">
            <a:spLocks noChangeArrowheads="1"/>
          </p:cNvSpPr>
          <p:nvPr/>
        </p:nvSpPr>
        <p:spPr bwMode="auto">
          <a:xfrm>
            <a:off x="5562600" y="3048000"/>
            <a:ext cx="2286000" cy="1800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996633"/>
                </a:solidFill>
              </a:rPr>
              <a:t>From top line of “data review”</a:t>
            </a:r>
          </a:p>
          <a:p>
            <a:pPr algn="ctr" eaLnBrk="1" hangingPunct="1"/>
            <a:endParaRPr lang="en-US" sz="1100" dirty="0">
              <a:solidFill>
                <a:srgbClr val="996633"/>
              </a:solidFill>
            </a:endParaRPr>
          </a:p>
          <a:p>
            <a:pPr algn="ctr" eaLnBrk="1" hangingPunct="1"/>
            <a:r>
              <a:rPr lang="en-US" sz="2000" dirty="0">
                <a:solidFill>
                  <a:srgbClr val="996633"/>
                </a:solidFill>
              </a:rPr>
              <a:t>use cell references</a:t>
            </a:r>
          </a:p>
          <a:p>
            <a:pPr algn="ctr" eaLnBrk="1" hangingPunct="1"/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260" y="1143000"/>
            <a:ext cx="11430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996633"/>
                </a:solidFill>
              </a:rPr>
              <a:t>Dense Drained Tests</a:t>
            </a:r>
          </a:p>
        </p:txBody>
      </p:sp>
      <p:sp>
        <p:nvSpPr>
          <p:cNvPr id="39941" name="Rounded Rectangle 6"/>
          <p:cNvSpPr>
            <a:spLocks noChangeArrowheads="1"/>
          </p:cNvSpPr>
          <p:nvPr/>
        </p:nvSpPr>
        <p:spPr bwMode="auto">
          <a:xfrm>
            <a:off x="26888" y="2286000"/>
            <a:ext cx="8001000" cy="23622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28600" y="5638800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/>
              <a:t>“Summary &amp; Properties” sheet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800" y="5410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Line 14</a:t>
            </a:r>
          </a:p>
        </p:txBody>
      </p:sp>
      <p:sp>
        <p:nvSpPr>
          <p:cNvPr id="39942" name="Rounded Rectangle 7"/>
          <p:cNvSpPr>
            <a:spLocks noChangeArrowheads="1"/>
          </p:cNvSpPr>
          <p:nvPr/>
        </p:nvSpPr>
        <p:spPr bwMode="auto">
          <a:xfrm>
            <a:off x="5410200" y="2286000"/>
            <a:ext cx="2590800" cy="23622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943" name="Rounded Rectangle 8"/>
          <p:cNvSpPr>
            <a:spLocks noChangeArrowheads="1"/>
          </p:cNvSpPr>
          <p:nvPr/>
        </p:nvSpPr>
        <p:spPr bwMode="auto">
          <a:xfrm>
            <a:off x="76200" y="2286000"/>
            <a:ext cx="990600" cy="23622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6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76" r="-23376"/>
          <a:stretch>
            <a:fillRect/>
          </a:stretch>
        </p:blipFill>
        <p:spPr/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Determining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M</a:t>
            </a:r>
            <a:r>
              <a:rPr lang="en-US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tc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and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N</a:t>
            </a:r>
            <a:r>
              <a:rPr lang="en-US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tc</a:t>
            </a:r>
            <a:endParaRPr lang="en-US" sz="3200" dirty="0">
              <a:latin typeface="Symbol" charset="0"/>
              <a:ea typeface="ヒラギノ角ゴ Pro W3" charset="0"/>
              <a:cs typeface="Symbo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3C288-D078-8E49-9215-0E1B08CAE506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28600" y="5638800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/>
              <a:t>“Soil Property Plots” sheet</a:t>
            </a:r>
          </a:p>
        </p:txBody>
      </p:sp>
      <p:cxnSp>
        <p:nvCxnSpPr>
          <p:cNvPr id="40966" name="Straight Arrow Connector 9"/>
          <p:cNvCxnSpPr>
            <a:cxnSpLocks noChangeShapeType="1"/>
          </p:cNvCxnSpPr>
          <p:nvPr/>
        </p:nvCxnSpPr>
        <p:spPr bwMode="auto">
          <a:xfrm flipH="1">
            <a:off x="5867400" y="3733800"/>
            <a:ext cx="457200" cy="533400"/>
          </a:xfrm>
          <a:prstGeom prst="straightConnector1">
            <a:avLst/>
          </a:prstGeom>
          <a:noFill/>
          <a:ln w="41275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967" name="Right Triangle 10"/>
          <p:cNvSpPr>
            <a:spLocks noChangeArrowheads="1"/>
          </p:cNvSpPr>
          <p:nvPr/>
        </p:nvSpPr>
        <p:spPr bwMode="auto">
          <a:xfrm rot="10800000">
            <a:off x="2895600" y="1752600"/>
            <a:ext cx="838200" cy="685800"/>
          </a:xfrm>
          <a:prstGeom prst="rtTriangl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968" name="TextBox 11"/>
          <p:cNvSpPr txBox="1">
            <a:spLocks noChangeArrowheads="1"/>
          </p:cNvSpPr>
          <p:nvPr/>
        </p:nvSpPr>
        <p:spPr bwMode="auto">
          <a:xfrm>
            <a:off x="3886200" y="1905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00080"/>
                </a:solidFill>
              </a:rPr>
              <a:t>1-N</a:t>
            </a:r>
            <a:endParaRPr lang="en-US" baseline="-25000" dirty="0">
              <a:solidFill>
                <a:srgbClr val="800080"/>
              </a:solidFill>
            </a:endParaRPr>
          </a:p>
        </p:txBody>
      </p:sp>
      <p:sp>
        <p:nvSpPr>
          <p:cNvPr id="40969" name="TextBox 18"/>
          <p:cNvSpPr txBox="1">
            <a:spLocks noChangeArrowheads="1"/>
          </p:cNvSpPr>
          <p:nvPr/>
        </p:nvSpPr>
        <p:spPr bwMode="auto">
          <a:xfrm>
            <a:off x="6096000" y="32004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M</a:t>
            </a:r>
            <a:r>
              <a:rPr lang="en-US" baseline="-25000">
                <a:solidFill>
                  <a:srgbClr val="800080"/>
                </a:solidFill>
              </a:rPr>
              <a:t>tc</a:t>
            </a:r>
          </a:p>
        </p:txBody>
      </p:sp>
      <p:sp>
        <p:nvSpPr>
          <p:cNvPr id="40970" name="TextBox 19"/>
          <p:cNvSpPr txBox="1">
            <a:spLocks noChangeArrowheads="1"/>
          </p:cNvSpPr>
          <p:nvPr/>
        </p:nvSpPr>
        <p:spPr bwMode="auto">
          <a:xfrm>
            <a:off x="3124200" y="1295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1</a:t>
            </a:r>
            <a:endParaRPr lang="en-US" baseline="-2500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242300" cy="4965700"/>
          </a:xfrm>
          <a:prstGeom prst="rect">
            <a:avLst/>
          </a:prstGeom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“Summary &amp; Properties”</a:t>
            </a:r>
            <a:endParaRPr lang="en-US" baseline="-25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4B28E-7776-4741-A4BD-294D8A81D865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505200" y="1066800"/>
            <a:ext cx="1752600" cy="13716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43400" y="2971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These cells reference </a:t>
            </a:r>
            <a:r>
              <a:rPr lang="en-US" sz="1800" dirty="0" err="1"/>
              <a:t>D</a:t>
            </a:r>
            <a:r>
              <a:rPr lang="en-US" sz="1800" baseline="-25000" dirty="0" err="1"/>
              <a:t>min</a:t>
            </a:r>
            <a:r>
              <a:rPr lang="en-US" sz="1800" dirty="0"/>
              <a:t>, </a:t>
            </a:r>
            <a:r>
              <a:rPr lang="en-US" sz="1800" dirty="0" err="1">
                <a:latin typeface="Symbol" charset="2"/>
                <a:cs typeface="Symbol" charset="2"/>
              </a:rPr>
              <a:t>h</a:t>
            </a:r>
            <a:r>
              <a:rPr lang="en-US" sz="1800" baseline="-25000" dirty="0" err="1"/>
              <a:t>max</a:t>
            </a:r>
            <a:r>
              <a:rPr lang="en-US" sz="1800" dirty="0"/>
              <a:t> and </a:t>
            </a:r>
            <a:r>
              <a:rPr lang="en-US" sz="1800" dirty="0">
                <a:latin typeface="Symbol" charset="2"/>
                <a:cs typeface="Symbol" charset="2"/>
              </a:rPr>
              <a:t>y</a:t>
            </a:r>
            <a:r>
              <a:rPr lang="en-US" sz="1800" dirty="0"/>
              <a:t> in the individual tests 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267200" y="2438400"/>
            <a:ext cx="2743200" cy="17526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0974-0985-4A78-A54C-6E76F720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 and disadvantages of triaxial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09D5-946B-49FE-855D-627DAA8F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Everything is measured </a:t>
            </a:r>
            <a:br>
              <a:rPr lang="en-GB" dirty="0"/>
            </a:br>
            <a:endParaRPr lang="en-GB" dirty="0"/>
          </a:p>
          <a:p>
            <a:r>
              <a:rPr lang="en-GB" dirty="0"/>
              <a:t>Symmetry and fixed loading-deformation directions</a:t>
            </a:r>
          </a:p>
          <a:p>
            <a:pPr lvl="1"/>
            <a:r>
              <a:rPr lang="en-GB" dirty="0"/>
              <a:t>Gives simplicity, but cannot explore all behaviour</a:t>
            </a:r>
          </a:p>
          <a:p>
            <a:pPr lvl="1"/>
            <a:r>
              <a:rPr lang="en-GB" dirty="0"/>
              <a:t>Not plane-strain</a:t>
            </a:r>
          </a:p>
          <a:p>
            <a:endParaRPr lang="en-GB" dirty="0"/>
          </a:p>
          <a:p>
            <a:r>
              <a:rPr lang="en-GB" dirty="0"/>
              <a:t>Samples do not deform uniformly</a:t>
            </a:r>
          </a:p>
          <a:p>
            <a:pPr lvl="1"/>
            <a:r>
              <a:rPr lang="en-GB" dirty="0"/>
              <a:t>Need ‘area’ corrections to convert load to stress</a:t>
            </a:r>
          </a:p>
          <a:p>
            <a:pPr lvl="1"/>
            <a:r>
              <a:rPr lang="en-GB" dirty="0"/>
              <a:t>Can do ‘local strain’ 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E211A-C943-40F8-AE74-0F584BCD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5B896-28B0-42E8-B67C-7A0BF250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D76D3-E41E-4205-B9C7-79A20E67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75" y="2759900"/>
            <a:ext cx="1995525" cy="31075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D4954B-0136-40FE-B2C7-64A094D92200}"/>
              </a:ext>
            </a:extLst>
          </p:cNvPr>
          <p:cNvSpPr txBox="1"/>
          <p:nvPr/>
        </p:nvSpPr>
        <p:spPr>
          <a:xfrm>
            <a:off x="6843675" y="6027103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3000 pts to 15% </a:t>
            </a:r>
            <a:r>
              <a:rPr lang="en-GB" sz="1600" dirty="0" err="1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GB" sz="1600" baseline="-25000" dirty="0" err="1">
                <a:solidFill>
                  <a:srgbClr val="0070C0"/>
                </a:solidFill>
              </a:rPr>
              <a:t>a</a:t>
            </a:r>
            <a:endParaRPr lang="en-GB" sz="1600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1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A01BF-ADF7-4487-800F-D28B2DDA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3: Get state-dilatancy properties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5D8B4A-9C48-4F16-B350-EC53D6A34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6"/>
          <a:stretch/>
        </p:blipFill>
        <p:spPr>
          <a:xfrm>
            <a:off x="228600" y="1018381"/>
            <a:ext cx="8305800" cy="48863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B4407-D48F-49A6-BCF6-15E704D1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360B-5A28-1247-9E75-D75C8754BCF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0267-1B66-488A-A63A-54BDDA94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C84A3-F0C3-6E4F-9386-D8D996B8F5BD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E29A7-424D-4CB4-9BB5-7BFB076B0FBC}"/>
              </a:ext>
            </a:extLst>
          </p:cNvPr>
          <p:cNvSpPr/>
          <p:nvPr/>
        </p:nvSpPr>
        <p:spPr bwMode="auto">
          <a:xfrm>
            <a:off x="6324600" y="4191000"/>
            <a:ext cx="762000" cy="381000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7B522F-7C08-4BC5-911F-D26AE0EA6D4A}"/>
              </a:ext>
            </a:extLst>
          </p:cNvPr>
          <p:cNvSpPr/>
          <p:nvPr/>
        </p:nvSpPr>
        <p:spPr bwMode="auto">
          <a:xfrm>
            <a:off x="5334000" y="2971800"/>
            <a:ext cx="609600" cy="533400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657600"/>
            <a:ext cx="3886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FF"/>
                </a:solidFill>
              </a:rPr>
              <a:t>For automatic updating as CSL is refined, Cell M14 MUST be a column L cell reference</a:t>
            </a:r>
          </a:p>
          <a:p>
            <a:r>
              <a:rPr lang="en-US" sz="2000" dirty="0">
                <a:solidFill>
                  <a:srgbClr val="FF00FF"/>
                </a:solidFill>
              </a:rPr>
              <a:t> </a:t>
            </a:r>
            <a:r>
              <a:rPr lang="mr-IN" sz="2000" dirty="0">
                <a:solidFill>
                  <a:srgbClr val="FF00FF"/>
                </a:solidFill>
              </a:rPr>
              <a:t>–</a:t>
            </a:r>
            <a:r>
              <a:rPr lang="en-US" sz="2000" dirty="0">
                <a:solidFill>
                  <a:srgbClr val="FF00FF"/>
                </a:solidFill>
              </a:rPr>
              <a:t> NOT just the value</a:t>
            </a:r>
          </a:p>
        </p:txBody>
      </p:sp>
    </p:spTree>
    <p:extLst>
      <p:ext uri="{BB962C8B-B14F-4D97-AF65-F5344CB8AC3E}">
        <p14:creationId xmlns:p14="http://schemas.microsoft.com/office/powerpoint/2010/main" val="21006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8" r="-1578"/>
          <a:stretch>
            <a:fillRect/>
          </a:stretch>
        </p:blipFill>
        <p:spPr>
          <a:xfrm>
            <a:off x="228600" y="990600"/>
            <a:ext cx="8686800" cy="5021262"/>
          </a:xfr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State dilatancy –  </a:t>
            </a:r>
            <a:r>
              <a:rPr lang="en-US" sz="3200" dirty="0">
                <a:latin typeface="Symbol" charset="0"/>
                <a:ea typeface="ヒラギノ角ゴ Pro W3" charset="0"/>
                <a:cs typeface="Symbol" charset="0"/>
              </a:rPr>
              <a:t>C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A603E-1B22-2A4C-98A9-37E37F292BFE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p:sp>
        <p:nvSpPr>
          <p:cNvPr id="44037" name="TextBox 2"/>
          <p:cNvSpPr txBox="1">
            <a:spLocks noChangeArrowheads="1"/>
          </p:cNvSpPr>
          <p:nvPr/>
        </p:nvSpPr>
        <p:spPr bwMode="auto">
          <a:xfrm>
            <a:off x="6324600" y="990600"/>
            <a:ext cx="266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/>
              <a:t>“Soil Property Plots” sheet</a:t>
            </a:r>
          </a:p>
        </p:txBody>
      </p:sp>
      <p:cxnSp>
        <p:nvCxnSpPr>
          <p:cNvPr id="44038" name="Straight Arrow Connector 9"/>
          <p:cNvCxnSpPr>
            <a:cxnSpLocks noChangeShapeType="1"/>
          </p:cNvCxnSpPr>
          <p:nvPr/>
        </p:nvCxnSpPr>
        <p:spPr bwMode="auto">
          <a:xfrm flipH="1">
            <a:off x="5791200" y="2209800"/>
            <a:ext cx="533400" cy="381000"/>
          </a:xfrm>
          <a:prstGeom prst="straightConnector1">
            <a:avLst/>
          </a:prstGeom>
          <a:noFill/>
          <a:ln w="41275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039" name="Right Triangle 10"/>
          <p:cNvSpPr>
            <a:spLocks noChangeArrowheads="1"/>
          </p:cNvSpPr>
          <p:nvPr/>
        </p:nvSpPr>
        <p:spPr bwMode="auto">
          <a:xfrm rot="-5400000">
            <a:off x="3676651" y="3252787"/>
            <a:ext cx="1147762" cy="1338263"/>
          </a:xfrm>
          <a:prstGeom prst="rtTriangl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5105400" y="3657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800080"/>
                </a:solidFill>
                <a:latin typeface="Symbol" charset="0"/>
                <a:cs typeface="Symbol" charset="0"/>
              </a:rPr>
              <a:t>C</a:t>
            </a:r>
            <a:endParaRPr lang="en-US" sz="3200" baseline="-25000" dirty="0">
              <a:solidFill>
                <a:srgbClr val="800080"/>
              </a:solidFill>
              <a:latin typeface="Symbol" charset="0"/>
              <a:cs typeface="Symbol" charset="0"/>
            </a:endParaRPr>
          </a:p>
        </p:txBody>
      </p:sp>
      <p:sp>
        <p:nvSpPr>
          <p:cNvPr id="44041" name="TextBox 18"/>
          <p:cNvSpPr txBox="1">
            <a:spLocks noChangeArrowheads="1"/>
          </p:cNvSpPr>
          <p:nvPr/>
        </p:nvSpPr>
        <p:spPr bwMode="auto">
          <a:xfrm>
            <a:off x="6400800" y="19050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FF"/>
                </a:solidFill>
              </a:rPr>
              <a:t>(0.0, 0.0)</a:t>
            </a:r>
            <a:endParaRPr lang="en-US" baseline="-25000" dirty="0">
              <a:solidFill>
                <a:srgbClr val="FF00FF"/>
              </a:solidFill>
            </a:endParaRPr>
          </a:p>
        </p:txBody>
      </p:sp>
      <p:sp>
        <p:nvSpPr>
          <p:cNvPr id="44042" name="TextBox 19"/>
          <p:cNvSpPr txBox="1">
            <a:spLocks noChangeArrowheads="1"/>
          </p:cNvSpPr>
          <p:nvPr/>
        </p:nvSpPr>
        <p:spPr bwMode="auto">
          <a:xfrm>
            <a:off x="40386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1</a:t>
            </a:r>
            <a:endParaRPr lang="en-US" baseline="-2500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AE49-7FF1-4A46-9307-CE39D6D3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Inspecting measured data to pick </a:t>
            </a:r>
            <a:r>
              <a:rPr lang="en-GB" i="1" dirty="0" err="1">
                <a:latin typeface="Symbol" panose="05050102010706020507" pitchFamily="18" charset="2"/>
              </a:rPr>
              <a:t>h</a:t>
            </a:r>
            <a:r>
              <a:rPr lang="en-GB" baseline="-25000" dirty="0" err="1"/>
              <a:t>max</a:t>
            </a:r>
            <a:r>
              <a:rPr lang="en-GB" dirty="0"/>
              <a:t>, </a:t>
            </a:r>
            <a:r>
              <a:rPr lang="en-GB" dirty="0" err="1"/>
              <a:t>D</a:t>
            </a:r>
            <a:r>
              <a:rPr lang="en-GB" baseline="-25000" dirty="0" err="1"/>
              <a:t>min</a:t>
            </a:r>
            <a:r>
              <a:rPr lang="en-GB" dirty="0"/>
              <a:t>, </a:t>
            </a:r>
            <a:r>
              <a:rPr lang="en-GB" sz="2800" dirty="0">
                <a:latin typeface="Symbol" charset="2"/>
                <a:cs typeface="Symbol" charset="2"/>
              </a:rPr>
              <a:t>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E3C99A-E0E5-4FE6-958B-7FC4A6173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967021"/>
            <a:ext cx="4191000" cy="492485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F901-60EE-4870-BCEC-AB14C852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B9F48-45DE-4E96-B1DA-62C813D4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CE78D-6974-43F0-926A-B5D4389F62F4}"/>
              </a:ext>
            </a:extLst>
          </p:cNvPr>
          <p:cNvSpPr txBox="1"/>
          <p:nvPr/>
        </p:nvSpPr>
        <p:spPr>
          <a:xfrm>
            <a:off x="221609" y="112005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Test 5</a:t>
            </a:r>
          </a:p>
        </p:txBody>
      </p:sp>
    </p:spTree>
    <p:extLst>
      <p:ext uri="{BB962C8B-B14F-4D97-AF65-F5344CB8AC3E}">
        <p14:creationId xmlns:p14="http://schemas.microsoft.com/office/powerpoint/2010/main" val="29786221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597775" cy="1439863"/>
          </a:xfrm>
        </p:spPr>
        <p:txBody>
          <a:bodyPr/>
          <a:lstStyle/>
          <a:p>
            <a:pPr>
              <a:defRPr/>
            </a:pPr>
            <a:r>
              <a:rPr lang="en-US" dirty="0"/>
              <a:t>Now you estimate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, 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75FD80-A048-3140-B0ED-550A51D11906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DBD3B-A059-B841-9E96-1ADD1EEF4AE7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197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EA66-B3A0-4AF6-AE99-FE53C9B8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Job done 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CACB0-F9AB-45D9-894E-1BC65471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360B-5A28-1247-9E75-D75C8754BCF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92678-3AB4-4095-B9CD-7F0C7AEC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C84A3-F0C3-6E4F-9386-D8D996B8F5BD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118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4C-806B-44FB-A724-3FB39C3B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clays and silts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E7A5-B7C3-47CE-A5FD-69C0A2E0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Silts</a:t>
            </a:r>
          </a:p>
          <a:p>
            <a:pPr lvl="1"/>
            <a:r>
              <a:rPr lang="en-GB" dirty="0"/>
              <a:t>Same as sand using reconstituted samples</a:t>
            </a:r>
          </a:p>
          <a:p>
            <a:pPr lvl="1"/>
            <a:r>
              <a:rPr lang="en-GB" dirty="0"/>
              <a:t>Drained and undrained loose tests</a:t>
            </a:r>
          </a:p>
          <a:p>
            <a:pPr lvl="3"/>
            <a:r>
              <a:rPr lang="en-GB" i="1" dirty="0"/>
              <a:t>M</a:t>
            </a:r>
            <a:r>
              <a:rPr lang="en-GB" dirty="0"/>
              <a:t> is easy; plot stress-dilatancy of loose drained test for </a:t>
            </a:r>
            <a:r>
              <a:rPr lang="en-GB" i="1" dirty="0"/>
              <a:t>N</a:t>
            </a:r>
          </a:p>
          <a:p>
            <a:pPr lvl="3"/>
            <a:r>
              <a:rPr lang="en-GB" i="1" dirty="0"/>
              <a:t>Very</a:t>
            </a:r>
            <a:r>
              <a:rPr lang="en-GB" dirty="0"/>
              <a:t> </a:t>
            </a:r>
            <a:r>
              <a:rPr lang="en-GB" i="1" dirty="0"/>
              <a:t>difficult</a:t>
            </a:r>
            <a:r>
              <a:rPr lang="en-GB" dirty="0"/>
              <a:t> to make dense samples with present lab procedures, so need to model a set of test data to get best-estimate of </a:t>
            </a:r>
            <a:r>
              <a:rPr lang="en-GB" dirty="0">
                <a:latin typeface="Symbol" panose="05050102010706020507" pitchFamily="18" charset="2"/>
              </a:rPr>
              <a:t>C</a:t>
            </a:r>
          </a:p>
          <a:p>
            <a:pPr lvl="1"/>
            <a:endParaRPr lang="en-GB" dirty="0">
              <a:latin typeface="Symbol" panose="05050102010706020507" pitchFamily="18" charset="2"/>
            </a:endParaRPr>
          </a:p>
          <a:p>
            <a:r>
              <a:rPr lang="en-GB" dirty="0"/>
              <a:t>Clays</a:t>
            </a:r>
          </a:p>
          <a:p>
            <a:pPr lvl="1"/>
            <a:r>
              <a:rPr lang="en-GB" dirty="0"/>
              <a:t>Remoulded samples to get CSL rare</a:t>
            </a:r>
          </a:p>
          <a:p>
            <a:pPr lvl="1"/>
            <a:r>
              <a:rPr lang="en-GB" dirty="0"/>
              <a:t>Tend to rely on isotropic consolidation or oedometers </a:t>
            </a:r>
          </a:p>
          <a:p>
            <a:pPr lvl="3"/>
            <a:r>
              <a:rPr lang="en-GB" dirty="0"/>
              <a:t>Assume CSL similar slope to NCL</a:t>
            </a:r>
          </a:p>
          <a:p>
            <a:pPr lvl="1"/>
            <a:r>
              <a:rPr lang="en-GB" dirty="0"/>
              <a:t>Consolidated undrained tests</a:t>
            </a:r>
          </a:p>
          <a:p>
            <a:pPr lvl="3"/>
            <a:r>
              <a:rPr lang="en-GB" dirty="0"/>
              <a:t>Be very careful of void ratio change from </a:t>
            </a:r>
            <a:r>
              <a:rPr lang="en-GB" dirty="0" err="1"/>
              <a:t>insitu</a:t>
            </a:r>
            <a:r>
              <a:rPr lang="en-GB" dirty="0"/>
              <a:t> to as-tested</a:t>
            </a:r>
          </a:p>
          <a:p>
            <a:pPr lvl="3"/>
            <a:r>
              <a:rPr lang="en-GB" dirty="0"/>
              <a:t>Model measured behaviour</a:t>
            </a:r>
          </a:p>
          <a:p>
            <a:pPr lvl="3"/>
            <a:endParaRPr lang="en-GB" dirty="0"/>
          </a:p>
          <a:p>
            <a:pPr lvl="1"/>
            <a:endParaRPr lang="en-GB" dirty="0">
              <a:latin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8AAC-D43A-4588-99FD-42DE26E8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20046-A791-453E-957A-6E08E34C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460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FCA9-9E81-4313-AB23-8A452750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aspects of laboratory testing…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88B8-7B2D-48C5-928A-DCC9256E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2800" dirty="0"/>
              <a:t>Data archiving</a:t>
            </a:r>
          </a:p>
          <a:p>
            <a:endParaRPr lang="en-GB" sz="2800" dirty="0"/>
          </a:p>
          <a:p>
            <a:r>
              <a:rPr lang="en-GB" sz="2800" dirty="0"/>
              <a:t>Your role 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E8CD0-619B-4011-AA64-7309EC9B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73B07-AF02-4653-BE0C-0E17CF2E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491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3496-7C67-4468-8386-0722DB66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archiving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1F13-6284-4452-92C2-128AD8FF1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are responsible for proper archiving !</a:t>
            </a:r>
          </a:p>
          <a:p>
            <a:pPr lvl="2"/>
            <a:r>
              <a:rPr lang="en-GB" dirty="0"/>
              <a:t>And keep a copy in your own files…</a:t>
            </a:r>
          </a:p>
          <a:p>
            <a:pPr lvl="2"/>
            <a:endParaRPr lang="en-GB" dirty="0"/>
          </a:p>
          <a:p>
            <a:r>
              <a:rPr lang="en-GB" dirty="0"/>
              <a:t>Many labs submit the lab worksheet as the raw data</a:t>
            </a:r>
          </a:p>
          <a:p>
            <a:pPr lvl="2"/>
            <a:r>
              <a:rPr lang="en-GB" dirty="0"/>
              <a:t>20 MB ?  Badly documented ?</a:t>
            </a:r>
          </a:p>
          <a:p>
            <a:pPr lvl="2"/>
            <a:r>
              <a:rPr lang="en-GB" dirty="0"/>
              <a:t>Lab calcs should stay in the lab</a:t>
            </a:r>
          </a:p>
          <a:p>
            <a:pPr lvl="2"/>
            <a:endParaRPr lang="en-GB" dirty="0"/>
          </a:p>
          <a:p>
            <a:r>
              <a:rPr lang="en-GB" dirty="0"/>
              <a:t>Dawn &amp; Mike’s rules:  Simple but thorough.</a:t>
            </a:r>
          </a:p>
          <a:p>
            <a:pPr lvl="2"/>
            <a:r>
              <a:rPr lang="en-GB" dirty="0"/>
              <a:t>Use ~3000 points to 20% strain</a:t>
            </a:r>
          </a:p>
          <a:p>
            <a:pPr lvl="2"/>
            <a:r>
              <a:rPr lang="en-GB" dirty="0"/>
              <a:t>Report </a:t>
            </a:r>
            <a:r>
              <a:rPr lang="en-GB" dirty="0" err="1"/>
              <a:t>QA’d</a:t>
            </a:r>
            <a:r>
              <a:rPr lang="en-GB" dirty="0"/>
              <a:t>: </a:t>
            </a:r>
            <a:r>
              <a:rPr lang="en-GB" sz="1400" i="1" dirty="0">
                <a:solidFill>
                  <a:srgbClr val="00B0F0"/>
                </a:solidFill>
              </a:rPr>
              <a:t>t</a:t>
            </a:r>
            <a:r>
              <a:rPr lang="en-GB" dirty="0">
                <a:solidFill>
                  <a:srgbClr val="00B0F0"/>
                </a:solidFill>
              </a:rPr>
              <a:t>, </a:t>
            </a:r>
            <a:r>
              <a:rPr lang="en-GB" dirty="0">
                <a:solidFill>
                  <a:srgbClr val="00B0F0"/>
                </a:solidFill>
                <a:latin typeface="Symbol" panose="05050102010706020507" pitchFamily="18" charset="2"/>
              </a:rPr>
              <a:t>s</a:t>
            </a:r>
            <a:r>
              <a:rPr lang="en-GB" baseline="-25000" dirty="0">
                <a:solidFill>
                  <a:srgbClr val="00B0F0"/>
                </a:solidFill>
              </a:rPr>
              <a:t>1</a:t>
            </a:r>
            <a:r>
              <a:rPr lang="en-GB" dirty="0">
                <a:solidFill>
                  <a:srgbClr val="00B0F0"/>
                </a:solidFill>
                <a:sym typeface="Symbol" panose="05050102010706020507" pitchFamily="18" charset="2"/>
              </a:rPr>
              <a:t>,</a:t>
            </a:r>
            <a:r>
              <a:rPr lang="en-GB" dirty="0">
                <a:solidFill>
                  <a:srgbClr val="00B0F0"/>
                </a:solidFill>
                <a:latin typeface="Symbol" panose="05050102010706020507" pitchFamily="18" charset="2"/>
              </a:rPr>
              <a:t> s</a:t>
            </a:r>
            <a:r>
              <a:rPr lang="en-GB" baseline="-25000" dirty="0">
                <a:solidFill>
                  <a:srgbClr val="00B0F0"/>
                </a:solidFill>
              </a:rPr>
              <a:t>3</a:t>
            </a:r>
            <a:r>
              <a:rPr lang="en-GB" dirty="0">
                <a:solidFill>
                  <a:srgbClr val="00B0F0"/>
                </a:solidFill>
                <a:sym typeface="Symbol" panose="05050102010706020507" pitchFamily="18" charset="2"/>
              </a:rPr>
              <a:t>, </a:t>
            </a:r>
            <a:r>
              <a:rPr lang="en-GB" dirty="0">
                <a:solidFill>
                  <a:srgbClr val="00B0F0"/>
                </a:solidFill>
                <a:latin typeface="Symbol" panose="05050102010706020507" pitchFamily="18" charset="2"/>
              </a:rPr>
              <a:t>e</a:t>
            </a:r>
            <a:r>
              <a:rPr lang="en-GB" baseline="-25000" dirty="0">
                <a:solidFill>
                  <a:srgbClr val="00B0F0"/>
                </a:solidFill>
              </a:rPr>
              <a:t>1</a:t>
            </a:r>
            <a:r>
              <a:rPr lang="en-GB" dirty="0">
                <a:solidFill>
                  <a:srgbClr val="00B0F0"/>
                </a:solidFill>
                <a:sym typeface="Symbol" panose="05050102010706020507" pitchFamily="18" charset="2"/>
              </a:rPr>
              <a:t>, </a:t>
            </a:r>
            <a:r>
              <a:rPr lang="en-GB" dirty="0" err="1">
                <a:solidFill>
                  <a:srgbClr val="00B0F0"/>
                </a:solidFill>
                <a:latin typeface="Symbol" panose="05050102010706020507" pitchFamily="18" charset="2"/>
              </a:rPr>
              <a:t>e</a:t>
            </a:r>
            <a:r>
              <a:rPr lang="en-GB" baseline="-25000" dirty="0" err="1">
                <a:solidFill>
                  <a:srgbClr val="00B0F0"/>
                </a:solidFill>
              </a:rPr>
              <a:t>v</a:t>
            </a:r>
            <a:r>
              <a:rPr lang="en-GB" dirty="0">
                <a:solidFill>
                  <a:srgbClr val="00B0F0"/>
                </a:solidFill>
                <a:sym typeface="Symbol" panose="05050102010706020507" pitchFamily="18" charset="2"/>
              </a:rPr>
              <a:t>, </a:t>
            </a:r>
            <a:r>
              <a:rPr lang="en-GB" sz="1400" i="1" dirty="0">
                <a:solidFill>
                  <a:srgbClr val="00B0F0"/>
                </a:solidFill>
                <a:sym typeface="Symbol" panose="05050102010706020507" pitchFamily="18" charset="2"/>
              </a:rPr>
              <a:t>e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/>
              <a:t> as </a:t>
            </a:r>
            <a:r>
              <a:rPr lang="en-GB" i="1" u="sng" dirty="0"/>
              <a:t>text</a:t>
            </a:r>
            <a:r>
              <a:rPr lang="en-GB" dirty="0"/>
              <a:t> file easy import into any software</a:t>
            </a:r>
          </a:p>
          <a:p>
            <a:pPr lvl="2"/>
            <a:r>
              <a:rPr lang="en-GB" dirty="0"/>
              <a:t>Have “header” with details of test including area correction used</a:t>
            </a:r>
          </a:p>
          <a:p>
            <a:pPr lvl="2"/>
            <a:r>
              <a:rPr lang="en-GB" dirty="0"/>
              <a:t>Photo showing deformed shape at end of test</a:t>
            </a:r>
          </a:p>
          <a:p>
            <a:pPr lvl="2"/>
            <a:r>
              <a:rPr lang="en-GB" dirty="0"/>
              <a:t>Add note confirming freezing method for void ratio</a:t>
            </a:r>
          </a:p>
          <a:p>
            <a:pPr lvl="2"/>
            <a:r>
              <a:rPr lang="en-GB" dirty="0"/>
              <a:t>Add note about sample preparation 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E22C6-BEDF-4952-9D27-01EC886A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9AF42-8B81-4BCF-A092-39DDF9A9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9BE0-CE93-4C02-9D7F-EE8FA853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4494-F137-40EE-8282-25454EA45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are the engineer !</a:t>
            </a:r>
            <a:br>
              <a:rPr lang="en-GB" dirty="0"/>
            </a:br>
            <a:endParaRPr lang="en-GB" dirty="0"/>
          </a:p>
          <a:p>
            <a:r>
              <a:rPr lang="en-GB" dirty="0"/>
              <a:t>Make sure properties are reasonably well defined</a:t>
            </a:r>
          </a:p>
          <a:p>
            <a:pPr lvl="1"/>
            <a:r>
              <a:rPr lang="en-GB" dirty="0"/>
              <a:t>Enough tests ?</a:t>
            </a:r>
          </a:p>
          <a:p>
            <a:pPr lvl="1"/>
            <a:r>
              <a:rPr lang="en-GB" dirty="0"/>
              <a:t>Self-consistent trends ?</a:t>
            </a:r>
          </a:p>
          <a:p>
            <a:pPr lvl="1"/>
            <a:r>
              <a:rPr lang="en-GB" dirty="0"/>
              <a:t>Put the entire </a:t>
            </a:r>
            <a:r>
              <a:rPr lang="en-GB" dirty="0" err="1"/>
              <a:t>QA’d</a:t>
            </a:r>
            <a:r>
              <a:rPr lang="en-GB" dirty="0"/>
              <a:t> data in a single </a:t>
            </a:r>
            <a:r>
              <a:rPr lang="en-GB" dirty="0" err="1"/>
              <a:t>xls</a:t>
            </a:r>
            <a:r>
              <a:rPr lang="en-GB" dirty="0"/>
              <a:t>     ...</a:t>
            </a:r>
            <a:r>
              <a:rPr lang="en-GB" sz="1800" dirty="0" err="1">
                <a:solidFill>
                  <a:srgbClr val="A6A6A6"/>
                </a:solidFill>
              </a:rPr>
              <a:t>Nerlerk.xls</a:t>
            </a:r>
            <a:endParaRPr lang="en-GB" dirty="0">
              <a:solidFill>
                <a:srgbClr val="A6A6A6"/>
              </a:solidFill>
            </a:endParaRPr>
          </a:p>
          <a:p>
            <a:pPr lvl="1"/>
            <a:r>
              <a:rPr lang="en-GB" dirty="0"/>
              <a:t>Model to confirm properties   </a:t>
            </a:r>
          </a:p>
          <a:p>
            <a:pPr lvl="1"/>
            <a:endParaRPr lang="en-GB" dirty="0"/>
          </a:p>
          <a:p>
            <a:r>
              <a:rPr lang="en-GB" dirty="0"/>
              <a:t>Write-up properly</a:t>
            </a:r>
          </a:p>
          <a:p>
            <a:pPr lvl="1"/>
            <a:r>
              <a:rPr lang="en-GB" dirty="0"/>
              <a:t>Lab data sheets as appendix ?</a:t>
            </a:r>
          </a:p>
          <a:p>
            <a:pPr lvl="2"/>
            <a:r>
              <a:rPr lang="en-GB" dirty="0"/>
              <a:t>Commonly done, but lots of paper and not much insight</a:t>
            </a:r>
          </a:p>
          <a:p>
            <a:pPr lvl="2"/>
            <a:r>
              <a:rPr lang="en-GB" dirty="0"/>
              <a:t>Might be best left in project files</a:t>
            </a:r>
          </a:p>
          <a:p>
            <a:pPr lvl="1"/>
            <a:r>
              <a:rPr lang="en-GB" dirty="0"/>
              <a:t>Better to have your assessment of properties with summary plots 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3AE30-FDF6-4F3D-9147-EE7C7177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58369-F7B4-483A-BE7D-8FDEF692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5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221" name="Rectangle 9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3187" name="Picture 3" descr="C:\Documents and Settings\sean.GDS\Desktop\Conferences\Presentations\Sigma Presentations - January 2014\vlcsnap-2014-01-24-13h06m14s12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7267"/>
            <a:ext cx="3787772" cy="28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C:\Documents and Settings\sean.GDS\Desktop\Conferences\Presentations\Sigma Presentations - January 2014\vlcsnap-2014-01-24-13h06m51s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33" y="993753"/>
            <a:ext cx="3787772" cy="28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C:\Documents and Settings\sean.GDS\Desktop\Conferences\Presentations\Sigma Presentations - January 2014\vlcsnap-2014-01-24-13h07m42s1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13" y="4017171"/>
            <a:ext cx="3787772" cy="28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ight Arrow 108"/>
          <p:cNvSpPr/>
          <p:nvPr/>
        </p:nvSpPr>
        <p:spPr>
          <a:xfrm>
            <a:off x="4297440" y="2206014"/>
            <a:ext cx="971325" cy="3835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ight Arrow 110"/>
          <p:cNvSpPr/>
          <p:nvPr/>
        </p:nvSpPr>
        <p:spPr>
          <a:xfrm rot="5400000">
            <a:off x="6564099" y="3825409"/>
            <a:ext cx="971325" cy="3835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983485-066B-474D-A0AF-6D979680A57C}"/>
              </a:ext>
            </a:extLst>
          </p:cNvPr>
          <p:cNvSpPr txBox="1">
            <a:spLocks/>
          </p:cNvSpPr>
          <p:nvPr/>
        </p:nvSpPr>
        <p:spPr>
          <a:xfrm>
            <a:off x="1981200" y="228600"/>
            <a:ext cx="6934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789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789"/>
                </a:solidFill>
                <a:latin typeface="Arial" charset="0"/>
                <a:ea typeface="ヒラギノ角ゴ Pro W3" pitchFamily="-32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789"/>
                </a:solidFill>
                <a:latin typeface="Arial" charset="0"/>
                <a:ea typeface="ヒラギノ角ゴ Pro W3" pitchFamily="-32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789"/>
                </a:solidFill>
                <a:latin typeface="Arial" charset="0"/>
                <a:ea typeface="ヒラギノ角ゴ Pro W3" pitchFamily="-32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789"/>
                </a:solidFill>
                <a:latin typeface="Arial" charset="0"/>
                <a:ea typeface="ヒラギノ角ゴ Pro W3" pitchFamily="-32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ヒラギノ角ゴ Pro W3" pitchFamily="-3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ヒラギノ角ゴ Pro W3" pitchFamily="-3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ヒラギノ角ゴ Pro W3" pitchFamily="-3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r>
              <a:rPr lang="en-GB" kern="0" dirty="0"/>
              <a:t>Triaxial is not ‘perfect’ </a:t>
            </a:r>
            <a:r>
              <a:rPr lang="en-GB" sz="2800" kern="0" dirty="0">
                <a:latin typeface="Symbol" panose="05050102010706020507" pitchFamily="18" charset="2"/>
              </a:rPr>
              <a:t>s-e</a:t>
            </a:r>
            <a:r>
              <a:rPr lang="en-GB" kern="0" dirty="0"/>
              <a:t> data…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59770-0320-4692-97CF-195752EC4684}"/>
              </a:ext>
            </a:extLst>
          </p:cNvPr>
          <p:cNvSpPr txBox="1"/>
          <p:nvPr/>
        </p:nvSpPr>
        <p:spPr>
          <a:xfrm>
            <a:off x="769412" y="4494445"/>
            <a:ext cx="313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048C9A"/>
                </a:solidFill>
                <a:latin typeface="Symbol" panose="05050102010706020507" pitchFamily="18" charset="2"/>
              </a:rPr>
              <a:t>s</a:t>
            </a:r>
            <a:r>
              <a:rPr lang="en-GB" sz="3200" baseline="-25000" dirty="0" err="1">
                <a:solidFill>
                  <a:srgbClr val="048C9A"/>
                </a:solidFill>
              </a:rPr>
              <a:t>axial</a:t>
            </a:r>
            <a:r>
              <a:rPr lang="en-GB" sz="3200" dirty="0">
                <a:solidFill>
                  <a:srgbClr val="048C9A"/>
                </a:solidFill>
              </a:rPr>
              <a:t> = F / A</a:t>
            </a:r>
          </a:p>
        </p:txBody>
      </p:sp>
    </p:spTree>
    <p:extLst>
      <p:ext uri="{BB962C8B-B14F-4D97-AF65-F5344CB8AC3E}">
        <p14:creationId xmlns:p14="http://schemas.microsoft.com/office/powerpoint/2010/main" val="327047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Deformation components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748AA1-0A5F-924D-8163-6A57D632FBDC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72B26-43A9-9B4C-9858-656FE03CE00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Trapezoid 5"/>
          <p:cNvSpPr/>
          <p:nvPr/>
        </p:nvSpPr>
        <p:spPr bwMode="auto">
          <a:xfrm>
            <a:off x="571500" y="2232148"/>
            <a:ext cx="1905000" cy="1219200"/>
          </a:xfrm>
          <a:prstGeom prst="trapezoid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</p:txBody>
      </p:sp>
      <p:sp>
        <p:nvSpPr>
          <p:cNvPr id="7" name="Trapezoid 6"/>
          <p:cNvSpPr/>
          <p:nvPr/>
        </p:nvSpPr>
        <p:spPr bwMode="auto">
          <a:xfrm flipV="1">
            <a:off x="876300" y="2536948"/>
            <a:ext cx="1371600" cy="762000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  <a:p>
            <a:pPr eaLnBrk="0" hangingPunct="0">
              <a:defRPr/>
            </a:pPr>
            <a:endParaRPr lang="en-US" dirty="0">
              <a:ea typeface="ヒラギノ角ゴ Pro W3" pitchFamily="-32" charset="-128"/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2743200" y="25146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600" dirty="0"/>
              <a:t>=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657600" y="2209800"/>
            <a:ext cx="1295400" cy="1219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57600" y="2514600"/>
            <a:ext cx="8382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457200" y="411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00FF"/>
                </a:solidFill>
              </a:rPr>
              <a:t>Deformation       =    volume change     +     pure distortion</a:t>
            </a:r>
          </a:p>
        </p:txBody>
      </p:sp>
      <p:sp>
        <p:nvSpPr>
          <p:cNvPr id="32778" name="TextBox 11"/>
          <p:cNvSpPr txBox="1">
            <a:spLocks noChangeArrowheads="1"/>
          </p:cNvSpPr>
          <p:nvPr/>
        </p:nvSpPr>
        <p:spPr bwMode="auto">
          <a:xfrm>
            <a:off x="5638800" y="25146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600" dirty="0"/>
              <a:t>+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553200" y="2209800"/>
            <a:ext cx="1066800" cy="1219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sp>
        <p:nvSpPr>
          <p:cNvPr id="32780" name="Parallelogram 13"/>
          <p:cNvSpPr>
            <a:spLocks noChangeArrowheads="1"/>
          </p:cNvSpPr>
          <p:nvPr/>
        </p:nvSpPr>
        <p:spPr bwMode="auto">
          <a:xfrm>
            <a:off x="6553200" y="2209800"/>
            <a:ext cx="1371600" cy="1219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781" name="TextBox 14"/>
          <p:cNvSpPr txBox="1">
            <a:spLocks noChangeArrowheads="1"/>
          </p:cNvSpPr>
          <p:nvPr/>
        </p:nvSpPr>
        <p:spPr bwMode="auto">
          <a:xfrm>
            <a:off x="3200400" y="4564062"/>
            <a:ext cx="594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/>
              <a:t>Volumetric strain</a:t>
            </a:r>
            <a:r>
              <a:rPr lang="en-US" dirty="0"/>
              <a:t>: </a:t>
            </a:r>
            <a:r>
              <a:rPr lang="en-US" sz="2000" i="1" dirty="0" err="1">
                <a:solidFill>
                  <a:srgbClr val="FF00FF"/>
                </a:solidFill>
                <a:latin typeface="Symbol" charset="0"/>
                <a:cs typeface="Symbol" charset="0"/>
              </a:rPr>
              <a:t>e</a:t>
            </a:r>
            <a:r>
              <a:rPr lang="en-US" sz="2000" baseline="-25000" dirty="0" err="1">
                <a:solidFill>
                  <a:srgbClr val="FF00FF"/>
                </a:solidFill>
              </a:rPr>
              <a:t>v</a:t>
            </a:r>
            <a:r>
              <a:rPr lang="en-US" baseline="-25000" dirty="0">
                <a:solidFill>
                  <a:srgbClr val="FF00FF"/>
                </a:solidFill>
              </a:rPr>
              <a:t> </a:t>
            </a:r>
            <a:r>
              <a:rPr lang="en-US" baseline="-25000" dirty="0"/>
              <a:t>                </a:t>
            </a:r>
            <a:r>
              <a:rPr lang="en-US" sz="1600" dirty="0"/>
              <a:t>Deviatoric strain</a:t>
            </a:r>
            <a:r>
              <a:rPr lang="en-US" dirty="0"/>
              <a:t>: </a:t>
            </a:r>
            <a:r>
              <a:rPr lang="en-US" sz="2000" i="1" dirty="0">
                <a:solidFill>
                  <a:srgbClr val="FF00FF"/>
                </a:solidFill>
                <a:latin typeface="Symbol" charset="0"/>
                <a:cs typeface="Symbol" charset="0"/>
              </a:rPr>
              <a:t>e</a:t>
            </a:r>
            <a:r>
              <a:rPr lang="en-US" sz="1800" baseline="-25000" dirty="0">
                <a:solidFill>
                  <a:srgbClr val="FF00FF"/>
                </a:solidFill>
              </a:rPr>
              <a:t>q</a:t>
            </a:r>
            <a:r>
              <a:rPr lang="en-US" dirty="0">
                <a:solidFill>
                  <a:srgbClr val="FF00FF"/>
                </a:solidFill>
              </a:rPr>
              <a:t> = </a:t>
            </a:r>
            <a:r>
              <a:rPr lang="en-US" sz="1800" i="1" dirty="0">
                <a:solidFill>
                  <a:srgbClr val="FF00FF"/>
                </a:solidFill>
                <a:latin typeface="Symbol" charset="2"/>
                <a:cs typeface="Symbol" charset="2"/>
              </a:rPr>
              <a:t>e</a:t>
            </a:r>
            <a:r>
              <a:rPr lang="en-US" sz="1800" baseline="-25000" dirty="0">
                <a:solidFill>
                  <a:srgbClr val="FF00FF"/>
                </a:solidFill>
              </a:rPr>
              <a:t>1</a:t>
            </a:r>
            <a:r>
              <a:rPr lang="en-US" sz="1800" dirty="0">
                <a:solidFill>
                  <a:srgbClr val="FF00FF"/>
                </a:solidFill>
              </a:rPr>
              <a:t>- </a:t>
            </a:r>
            <a:r>
              <a:rPr lang="en-US" sz="1800" i="1" dirty="0" err="1">
                <a:solidFill>
                  <a:srgbClr val="FF00FF"/>
                </a:solidFill>
                <a:latin typeface="Symbol" charset="2"/>
                <a:cs typeface="Symbol" charset="2"/>
              </a:rPr>
              <a:t>e</a:t>
            </a:r>
            <a:r>
              <a:rPr lang="en-US" sz="1800" baseline="-25000" dirty="0" err="1">
                <a:solidFill>
                  <a:srgbClr val="FF00FF"/>
                </a:solidFill>
              </a:rPr>
              <a:t>v</a:t>
            </a:r>
            <a:r>
              <a:rPr lang="en-US" sz="1800" dirty="0">
                <a:solidFill>
                  <a:srgbClr val="FF00FF"/>
                </a:solidFill>
              </a:rPr>
              <a:t>/</a:t>
            </a:r>
            <a:r>
              <a:rPr lang="en-US" sz="1600" dirty="0">
                <a:solidFill>
                  <a:srgbClr val="FF00FF"/>
                </a:solidFill>
              </a:rPr>
              <a:t>3</a:t>
            </a:r>
            <a:r>
              <a:rPr lang="en-US" sz="1800" baseline="-25000" dirty="0">
                <a:solidFill>
                  <a:srgbClr val="FF00FF"/>
                </a:solidFill>
              </a:rPr>
              <a:t> </a:t>
            </a:r>
          </a:p>
          <a:p>
            <a:pPr eaLnBrk="1" hangingPunct="1"/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5105400"/>
            <a:ext cx="525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Mean stress</a:t>
            </a:r>
            <a:r>
              <a:rPr lang="en-US" dirty="0"/>
              <a:t>: 		</a:t>
            </a:r>
            <a:r>
              <a:rPr lang="en-US" sz="1600" dirty="0"/>
              <a:t>Deviator stress: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sz="2000" dirty="0">
                <a:solidFill>
                  <a:srgbClr val="FF00FF"/>
                </a:solidFill>
              </a:rPr>
              <a:t>p = (</a:t>
            </a:r>
            <a:r>
              <a:rPr lang="en-US" i="1" dirty="0" err="1">
                <a:solidFill>
                  <a:srgbClr val="FF00FF"/>
                </a:solidFill>
                <a:latin typeface="Symbol" charset="2"/>
                <a:cs typeface="Symbol" charset="2"/>
              </a:rPr>
              <a:t>s</a:t>
            </a:r>
            <a:r>
              <a:rPr lang="en-US" sz="2000" baseline="-25000" dirty="0" err="1">
                <a:solidFill>
                  <a:srgbClr val="FF00FF"/>
                </a:solidFill>
              </a:rPr>
              <a:t>a</a:t>
            </a:r>
            <a:r>
              <a:rPr lang="en-US" sz="2000" dirty="0">
                <a:solidFill>
                  <a:srgbClr val="FF00FF"/>
                </a:solidFill>
              </a:rPr>
              <a:t>+ </a:t>
            </a:r>
            <a:r>
              <a:rPr lang="en-US" sz="1800" dirty="0">
                <a:solidFill>
                  <a:srgbClr val="FF00FF"/>
                </a:solidFill>
              </a:rPr>
              <a:t>2</a:t>
            </a:r>
            <a:r>
              <a:rPr lang="en-US" i="1" dirty="0">
                <a:solidFill>
                  <a:srgbClr val="FF00FF"/>
                </a:solidFill>
                <a:latin typeface="Symbol" charset="2"/>
                <a:cs typeface="Symbol" charset="2"/>
              </a:rPr>
              <a:t>s</a:t>
            </a:r>
            <a:r>
              <a:rPr lang="en-US" sz="2000" baseline="-25000" dirty="0">
                <a:solidFill>
                  <a:srgbClr val="FF00FF"/>
                </a:solidFill>
              </a:rPr>
              <a:t>r</a:t>
            </a:r>
            <a:r>
              <a:rPr lang="en-US" sz="2000" dirty="0">
                <a:solidFill>
                  <a:srgbClr val="FF00FF"/>
                </a:solidFill>
              </a:rPr>
              <a:t>)/</a:t>
            </a:r>
            <a:r>
              <a:rPr lang="en-US" sz="1800" dirty="0">
                <a:solidFill>
                  <a:srgbClr val="FF00FF"/>
                </a:solidFill>
              </a:rPr>
              <a:t>3</a:t>
            </a:r>
            <a:r>
              <a:rPr lang="en-US" baseline="-25000" dirty="0">
                <a:solidFill>
                  <a:srgbClr val="FF00FF"/>
                </a:solidFill>
              </a:rPr>
              <a:t>                  </a:t>
            </a:r>
            <a:r>
              <a:rPr lang="en-US" sz="2000" dirty="0">
                <a:solidFill>
                  <a:srgbClr val="FF00FF"/>
                </a:solidFill>
              </a:rPr>
              <a:t>q = (</a:t>
            </a:r>
            <a:r>
              <a:rPr lang="en-US" sz="2000" i="1" dirty="0" err="1">
                <a:solidFill>
                  <a:srgbClr val="FF00FF"/>
                </a:solidFill>
                <a:latin typeface="Symbol" charset="2"/>
                <a:cs typeface="Symbol" charset="2"/>
              </a:rPr>
              <a:t>s</a:t>
            </a:r>
            <a:r>
              <a:rPr lang="en-US" sz="2000" baseline="-25000" dirty="0" err="1">
                <a:solidFill>
                  <a:srgbClr val="FF00FF"/>
                </a:solidFill>
              </a:rPr>
              <a:t>a</a:t>
            </a:r>
            <a:r>
              <a:rPr lang="en-US" sz="2000" dirty="0">
                <a:solidFill>
                  <a:srgbClr val="FF00FF"/>
                </a:solidFill>
              </a:rPr>
              <a:t>- </a:t>
            </a:r>
            <a:r>
              <a:rPr lang="en-US" sz="2000" i="1" dirty="0" err="1">
                <a:solidFill>
                  <a:srgbClr val="FF00FF"/>
                </a:solidFill>
                <a:latin typeface="Symbol" charset="2"/>
                <a:cs typeface="Symbol" charset="2"/>
              </a:rPr>
              <a:t>s</a:t>
            </a:r>
            <a:r>
              <a:rPr lang="en-US" sz="2000" baseline="-25000" dirty="0" err="1">
                <a:solidFill>
                  <a:srgbClr val="FF00FF"/>
                </a:solidFill>
              </a:rPr>
              <a:t>r</a:t>
            </a:r>
            <a:r>
              <a:rPr lang="en-US" sz="2000" dirty="0">
                <a:solidFill>
                  <a:srgbClr val="FF00FF"/>
                </a:solidFill>
              </a:rPr>
              <a:t>)</a:t>
            </a:r>
            <a:endParaRPr lang="en-US" baseline="-25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4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1A47-9AB9-473E-9B08-667C6D69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Drained triaxial test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10B4F5-A25D-49BB-8264-D41AB1042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897" y="950913"/>
            <a:ext cx="5122206" cy="50212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386D8-7AD3-4774-9368-65F61627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E3BE9-D037-B140-A904-17060372355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5A914-A7DF-4604-8FC9-7E64369A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7C9B-7A8A-0E49-B331-2CC184764CB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24190-236A-4EF3-91B6-9192C518F9EB}"/>
              </a:ext>
            </a:extLst>
          </p:cNvPr>
          <p:cNvSpPr/>
          <p:nvPr/>
        </p:nvSpPr>
        <p:spPr bwMode="auto">
          <a:xfrm>
            <a:off x="4648200" y="992188"/>
            <a:ext cx="2438400" cy="2436812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97AF8-E9AB-4A62-97AA-C063C407527E}"/>
              </a:ext>
            </a:extLst>
          </p:cNvPr>
          <p:cNvSpPr txBox="1"/>
          <p:nvPr/>
        </p:nvSpPr>
        <p:spPr>
          <a:xfrm>
            <a:off x="5791200" y="2286000"/>
            <a:ext cx="22246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B0F0"/>
                </a:solidFill>
              </a:rPr>
              <a:t>Controlled by</a:t>
            </a:r>
            <a:br>
              <a:rPr lang="en-GB" sz="1800" dirty="0">
                <a:solidFill>
                  <a:srgbClr val="00B0F0"/>
                </a:solidFill>
              </a:rPr>
            </a:br>
            <a:r>
              <a:rPr lang="en-GB" sz="1800" dirty="0">
                <a:solidFill>
                  <a:srgbClr val="00B0F0"/>
                </a:solidFill>
              </a:rPr>
              <a:t>your choice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5ABF57-FBFC-4D57-9551-A53A6664A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066800"/>
            <a:ext cx="1220850" cy="254443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5E3342A-F454-4E0D-A567-513136A85257}"/>
              </a:ext>
            </a:extLst>
          </p:cNvPr>
          <p:cNvSpPr/>
          <p:nvPr/>
        </p:nvSpPr>
        <p:spPr bwMode="auto">
          <a:xfrm flipH="1">
            <a:off x="5867400" y="1857443"/>
            <a:ext cx="531750" cy="423863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238FEF-0BF0-4C47-A4E5-8E797D823A3A}"/>
              </a:ext>
            </a:extLst>
          </p:cNvPr>
          <p:cNvSpPr/>
          <p:nvPr/>
        </p:nvSpPr>
        <p:spPr bwMode="auto">
          <a:xfrm>
            <a:off x="1981200" y="950913"/>
            <a:ext cx="2667000" cy="4914899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363431"/>
      </p:ext>
    </p:extLst>
  </p:cSld>
  <p:clrMapOvr>
    <a:masterClrMapping/>
  </p:clrMapOvr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FD9DFC-196A-451F-94DA-9E7966A31E1A}">
  <ds:schemaRefs>
    <ds:schemaRef ds:uri="http://purl.org/dc/elements/1.1/"/>
    <ds:schemaRef ds:uri="http://schemas.microsoft.com/office/2006/metadata/properties"/>
    <ds:schemaRef ds:uri="601a35c9-d6ba-4034-8363-62e5ee06fa97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57878</TotalTime>
  <Words>1822</Words>
  <Application>Microsoft Office PowerPoint</Application>
  <PresentationFormat>On-screen Show (4:3)</PresentationFormat>
  <Paragraphs>469</Paragraphs>
  <Slides>68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ＭＳ ゴシック</vt:lpstr>
      <vt:lpstr>Arial</vt:lpstr>
      <vt:lpstr>Symbol</vt:lpstr>
      <vt:lpstr>Wingdings</vt:lpstr>
      <vt:lpstr>Golder Associates Logo_PPT Template_ White Background_2007</vt:lpstr>
      <vt:lpstr>  1.  Why soil behaves as it does</vt:lpstr>
      <vt:lpstr>Preamble</vt:lpstr>
      <vt:lpstr>Testing of soils 100 years ago</vt:lpstr>
      <vt:lpstr>Triaxial compression test:  ~1940 onwards</vt:lpstr>
      <vt:lpstr>PowerPoint Presentation</vt:lpstr>
      <vt:lpstr>Advantages and disadvantages of triaxial</vt:lpstr>
      <vt:lpstr>PowerPoint Presentation</vt:lpstr>
      <vt:lpstr>Deformation components</vt:lpstr>
      <vt:lpstr>Drained triaxial test</vt:lpstr>
      <vt:lpstr>Undrained triaxial tests</vt:lpstr>
      <vt:lpstr>PRINCIPLE</vt:lpstr>
      <vt:lpstr>Shear box data (Skepton &amp; Bishop, 1950)</vt:lpstr>
      <vt:lpstr>Example of particle shapes</vt:lpstr>
      <vt:lpstr>1885: Distortion causes dilation </vt:lpstr>
      <vt:lpstr>Taylor – Bishop (1950)</vt:lpstr>
      <vt:lpstr>Soil strength as two components</vt:lpstr>
      <vt:lpstr>Understanding Terzaghi’s error</vt:lpstr>
      <vt:lpstr>Switch from shear-box to triaxial</vt:lpstr>
      <vt:lpstr>Taylor-Bishop strength model in practice</vt:lpstr>
      <vt:lpstr>Taylor-Bishop strength model in practice</vt:lpstr>
      <vt:lpstr>What happens before peak strength ?</vt:lpstr>
      <vt:lpstr>What happens before peak strength ?</vt:lpstr>
      <vt:lpstr>Mobilized friction ratio</vt:lpstr>
      <vt:lpstr>Stress-dilatancy at all strains ~1965</vt:lpstr>
      <vt:lpstr>PowerPoint Presentation</vt:lpstr>
      <vt:lpstr>Critical state undrained</vt:lpstr>
      <vt:lpstr>1939: Fort Peck Dam</vt:lpstr>
      <vt:lpstr>Critical state locus: CLAYS ~1955</vt:lpstr>
      <vt:lpstr>Castro: SANDS - Load controlled tests (1969)  </vt:lpstr>
      <vt:lpstr>Critical State Locus: SANDS and SILTS ~ 1990</vt:lpstr>
      <vt:lpstr>Void ratio measurement</vt:lpstr>
      <vt:lpstr>Measuring void ratio accurately: e = Gs w</vt:lpstr>
      <vt:lpstr>Cross-lab trial   (freezing method)</vt:lpstr>
      <vt:lpstr>THE QUESTION:  In the Taylor-Bishop strength concept...</vt:lpstr>
      <vt:lpstr>PowerPoint Presentation</vt:lpstr>
      <vt:lpstr>Casagrande’s results as math</vt:lpstr>
      <vt:lpstr>Limiting dilatancy: A little math (sorry)..</vt:lpstr>
      <vt:lpstr>And the measured behaviour is:  Dmin = C y</vt:lpstr>
      <vt:lpstr>More soils:     Dmin = C y</vt:lpstr>
      <vt:lpstr>Strength:  hmax = M - (1-N) C y</vt:lpstr>
      <vt:lpstr>How state parameter operates</vt:lpstr>
      <vt:lpstr>SUMMARY</vt:lpstr>
      <vt:lpstr>TUTORIAL 1: Determine properties of a sand</vt:lpstr>
      <vt:lpstr>Plots needed  (soil property plots)</vt:lpstr>
      <vt:lpstr>Nerlerk Data “Summary &amp; Properties”</vt:lpstr>
      <vt:lpstr>Step 1: Estimate CSL</vt:lpstr>
      <vt:lpstr>Nerlerk Data “Soil Property Plots”</vt:lpstr>
      <vt:lpstr>Show engineering judgment adjacent to data</vt:lpstr>
      <vt:lpstr>Now you estimate G and l</vt:lpstr>
      <vt:lpstr>Check the CID data before using.....</vt:lpstr>
      <vt:lpstr>Step 2: Get stress-dilatancy properties</vt:lpstr>
      <vt:lpstr>Numerical differentiation (finite difference)</vt:lpstr>
      <vt:lpstr>Step 2: Get stress-dilatancy properties</vt:lpstr>
      <vt:lpstr>Step 2: Now you calculate D for Test 3</vt:lpstr>
      <vt:lpstr>Why inspect measured data to pick hmax, Dmin</vt:lpstr>
      <vt:lpstr>Step 2: Get stress-dilatancy properties</vt:lpstr>
      <vt:lpstr>Determine Mtc, Ntc</vt:lpstr>
      <vt:lpstr>Determining Mtc and Ntc</vt:lpstr>
      <vt:lpstr> “Summary &amp; Properties”</vt:lpstr>
      <vt:lpstr>Step 3: Get state-dilatancy properties</vt:lpstr>
      <vt:lpstr>State dilatancy –  C  </vt:lpstr>
      <vt:lpstr>Inspecting measured data to pick hmax, Dmin, y</vt:lpstr>
      <vt:lpstr>Now you estimate M, N and C</vt:lpstr>
      <vt:lpstr>Job done !</vt:lpstr>
      <vt:lpstr>What about clays and silts</vt:lpstr>
      <vt:lpstr>Important aspects of laboratory testing…</vt:lpstr>
      <vt:lpstr>Data archiving</vt:lpstr>
      <vt:lpstr>Your role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864</cp:revision>
  <dcterms:created xsi:type="dcterms:W3CDTF">2012-01-25T00:17:02Z</dcterms:created>
  <dcterms:modified xsi:type="dcterms:W3CDTF">2020-02-14T11:55:44Z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