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7"/>
  </p:notesMasterIdLst>
  <p:sldIdLst>
    <p:sldId id="256" r:id="rId5"/>
    <p:sldId id="553" r:id="rId6"/>
    <p:sldId id="555" r:id="rId7"/>
    <p:sldId id="556" r:id="rId8"/>
    <p:sldId id="529" r:id="rId9"/>
    <p:sldId id="582" r:id="rId10"/>
    <p:sldId id="568" r:id="rId11"/>
    <p:sldId id="573" r:id="rId12"/>
    <p:sldId id="574" r:id="rId13"/>
    <p:sldId id="576" r:id="rId14"/>
    <p:sldId id="577" r:id="rId15"/>
    <p:sldId id="514" r:id="rId16"/>
    <p:sldId id="558" r:id="rId17"/>
    <p:sldId id="557" r:id="rId18"/>
    <p:sldId id="578" r:id="rId19"/>
    <p:sldId id="579" r:id="rId20"/>
    <p:sldId id="580" r:id="rId21"/>
    <p:sldId id="581" r:id="rId22"/>
    <p:sldId id="534" r:id="rId23"/>
    <p:sldId id="535" r:id="rId24"/>
    <p:sldId id="536" r:id="rId25"/>
    <p:sldId id="537" r:id="rId26"/>
    <p:sldId id="538" r:id="rId27"/>
    <p:sldId id="564" r:id="rId28"/>
    <p:sldId id="509" r:id="rId29"/>
    <p:sldId id="510" r:id="rId30"/>
    <p:sldId id="511" r:id="rId31"/>
    <p:sldId id="508" r:id="rId32"/>
    <p:sldId id="540" r:id="rId33"/>
    <p:sldId id="543" r:id="rId34"/>
    <p:sldId id="513" r:id="rId35"/>
    <p:sldId id="522" r:id="rId36"/>
    <p:sldId id="518" r:id="rId37"/>
    <p:sldId id="519" r:id="rId38"/>
    <p:sldId id="523" r:id="rId39"/>
    <p:sldId id="551" r:id="rId40"/>
    <p:sldId id="526" r:id="rId41"/>
    <p:sldId id="583" r:id="rId42"/>
    <p:sldId id="545" r:id="rId43"/>
    <p:sldId id="584" r:id="rId44"/>
    <p:sldId id="530" r:id="rId45"/>
    <p:sldId id="566" r:id="rId46"/>
    <p:sldId id="554" r:id="rId47"/>
    <p:sldId id="561" r:id="rId48"/>
    <p:sldId id="488" r:id="rId49"/>
    <p:sldId id="520" r:id="rId50"/>
    <p:sldId id="559" r:id="rId51"/>
    <p:sldId id="560" r:id="rId52"/>
    <p:sldId id="563" r:id="rId53"/>
    <p:sldId id="562" r:id="rId54"/>
    <p:sldId id="532" r:id="rId55"/>
    <p:sldId id="569" r:id="rId56"/>
    <p:sldId id="571" r:id="rId57"/>
    <p:sldId id="572" r:id="rId58"/>
    <p:sldId id="546" r:id="rId59"/>
    <p:sldId id="547" r:id="rId60"/>
    <p:sldId id="548" r:id="rId61"/>
    <p:sldId id="549" r:id="rId62"/>
    <p:sldId id="550" r:id="rId63"/>
    <p:sldId id="570" r:id="rId64"/>
    <p:sldId id="587" r:id="rId65"/>
    <p:sldId id="541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FF"/>
    <a:srgbClr val="0066FF"/>
    <a:srgbClr val="048C9A"/>
    <a:srgbClr val="77DF54"/>
    <a:srgbClr val="800080"/>
    <a:srgbClr val="996633"/>
    <a:srgbClr val="00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7" autoAdjust="0"/>
    <p:restoredTop sz="94660"/>
  </p:normalViewPr>
  <p:slideViewPr>
    <p:cSldViewPr>
      <p:cViewPr varScale="1">
        <p:scale>
          <a:sx n="87" d="100"/>
          <a:sy n="87" d="100"/>
        </p:scale>
        <p:origin x="9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121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8.wmf"/><Relationship Id="rId1" Type="http://schemas.openxmlformats.org/officeDocument/2006/relationships/image" Target="../media/image39.emf"/><Relationship Id="rId4" Type="http://schemas.openxmlformats.org/officeDocument/2006/relationships/image" Target="../media/image4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2.emf"/><Relationship Id="rId1" Type="http://schemas.openxmlformats.org/officeDocument/2006/relationships/image" Target="../media/image36.emf"/><Relationship Id="rId4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2.emf"/><Relationship Id="rId1" Type="http://schemas.openxmlformats.org/officeDocument/2006/relationships/image" Target="../media/image36.emf"/><Relationship Id="rId4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4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30713A56-2D44-AC41-9AA7-407CFBDC67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46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-32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8747A-5DD9-BB48-B606-B1BF853A365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70FB4-9ECA-0445-B6CA-4F9BB885518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>
                <a:ea typeface="ヒラギノ角ゴ Pro W3" charset="0"/>
                <a:cs typeface="ヒラギノ角ゴ Pro W3" charset="0"/>
              </a:rPr>
              <a:t>Substitute for pc in 1-eta/M = ln(p/pc)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Firts_slid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48000" y="3886208"/>
            <a:ext cx="8001056" cy="1185866"/>
          </a:xfrm>
        </p:spPr>
        <p:txBody>
          <a:bodyPr anchor="t"/>
          <a:lstStyle>
            <a:lvl1pPr>
              <a:defRPr sz="3200">
                <a:solidFill>
                  <a:srgbClr val="00755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648000" y="3286124"/>
            <a:ext cx="8001056" cy="432000"/>
          </a:xfrm>
          <a:noFill/>
        </p:spPr>
        <p:txBody>
          <a:bodyPr/>
          <a:lstStyle>
            <a:lvl1pPr marL="0" indent="0" algn="l">
              <a:buNone/>
              <a:defRPr>
                <a:solidFill>
                  <a:srgbClr val="00755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45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56000" y="950400"/>
            <a:ext cx="5436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0399" y="950400"/>
            <a:ext cx="3132000" cy="5022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0465-CAE0-2643-A6B7-5F31FE2319BC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DB08B-AB56-4F4E-A40D-E41AF06001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04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28600" y="950400"/>
            <a:ext cx="4267200" cy="5022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half" idx="2"/>
          </p:nvPr>
        </p:nvSpPr>
        <p:spPr>
          <a:xfrm>
            <a:off x="4648200" y="950400"/>
            <a:ext cx="4267200" cy="5022000"/>
          </a:xfrm>
          <a:noFill/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BBE00-EEC5-ED43-B41F-6A66A9CA1AF1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92E0-15D4-6C4C-867A-B11A8DA454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93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4284" y="4800600"/>
            <a:ext cx="5486400" cy="566738"/>
          </a:xfrm>
        </p:spPr>
        <p:txBody>
          <a:bodyPr anchor="t"/>
          <a:lstStyle>
            <a:lvl1pPr algn="l">
              <a:defRPr sz="2000" b="1">
                <a:solidFill>
                  <a:srgbClr val="4C4C4C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04284" y="1447200"/>
            <a:ext cx="5486400" cy="3294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04284" y="5367338"/>
            <a:ext cx="5486400" cy="490554"/>
          </a:xfrm>
        </p:spPr>
        <p:txBody>
          <a:bodyPr/>
          <a:lstStyle>
            <a:lvl1pPr marL="0" indent="0">
              <a:buNone/>
              <a:defRPr sz="1800">
                <a:solidFill>
                  <a:srgbClr val="4C4C4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406A9-355A-3149-B67E-11C95D96A106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709FD-8372-F143-8920-7C32A7FAEF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92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2786058"/>
            <a:ext cx="6912000" cy="1440000"/>
          </a:xfrm>
          <a:noFill/>
        </p:spPr>
        <p:txBody>
          <a:bodyPr anchor="t"/>
          <a:lstStyle>
            <a:lvl1pPr algn="l">
              <a:defRPr sz="4000" b="1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D18C-7D0C-DF4A-8D22-6335E1E934CE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A41E-CBC6-3D44-98B5-C73438413B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653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91F4A-95A1-014E-A5AA-AD976A14D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9537" y="3500438"/>
            <a:ext cx="6912000" cy="714380"/>
          </a:xfrm>
          <a:noFill/>
        </p:spPr>
        <p:txBody>
          <a:bodyPr anchor="t"/>
          <a:lstStyle>
            <a:lvl1pPr algn="l">
              <a:defRPr sz="2000" b="0" cap="none">
                <a:solidFill>
                  <a:srgbClr val="00755C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998000" y="4286267"/>
            <a:ext cx="6912000" cy="1500187"/>
          </a:xfrm>
          <a:noFill/>
        </p:spPr>
        <p:txBody>
          <a:bodyPr/>
          <a:lstStyle>
            <a:lvl1pPr marL="0" indent="0">
              <a:buNone/>
              <a:defRPr sz="2000">
                <a:solidFill>
                  <a:srgbClr val="00755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F841-A0A7-E245-9CFC-25738EFA4AF5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41A1-E49A-E44B-8C26-B56EBFDE6F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19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D9947-9D20-3B4E-B8B1-374275FBDA65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5064F-0FDB-6444-9B86-B69071B831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4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304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50400"/>
            <a:ext cx="424800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81F53-1021-1A42-B8ED-B029CA95FEC8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DDFFB-9947-7F4F-9650-24EC06374D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95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0400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4" y="950400"/>
            <a:ext cx="4248000" cy="639762"/>
          </a:xfrm>
          <a:noFill/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4" y="1643050"/>
            <a:ext cx="4248000" cy="428628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842B-1329-C24F-A66F-8979875D6B02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CAB21-3F0F-0946-AB88-69E35C0F14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22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right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71670" y="950400"/>
            <a:ext cx="6843730" cy="5022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950400"/>
            <a:ext cx="1746000" cy="1440000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B97EA-7F12-254B-B79E-ABA1F232F36D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63835-5076-8E4D-B7DF-1F595CF71B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77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bottom) 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0400" y="2285992"/>
            <a:ext cx="8686800" cy="3643338"/>
          </a:xfrm>
          <a:noFill/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0400" y="950400"/>
            <a:ext cx="8686800" cy="1296000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9FAE6-01F9-B048-BEC8-E2D22A828877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0F40-D7D9-FE45-B734-3564D64852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9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94A0-BA4C-B342-8E11-89211D5E6E81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3AB9-81C0-FD4F-A045-615A256561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62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7855B-75E6-B042-976A-E9CAA1DCC3DC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FA6FF-6C25-9B41-AFC9-D6085BC6C3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31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0" descr="Golder_associates_slide_section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50913"/>
            <a:ext cx="86868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14400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30188" y="6091238"/>
            <a:ext cx="21336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A6012427-5EA9-7741-A632-C50719B3361E}" type="datetime4">
              <a:rPr lang="en-US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188" y="6264275"/>
            <a:ext cx="2895600" cy="12223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4813" y="6091238"/>
            <a:ext cx="698500" cy="1238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 eaLnBrk="0" hangingPunct="0">
              <a:defRPr sz="800">
                <a:latin typeface="Arial" charset="0"/>
                <a:ea typeface="ヒラギノ角ゴ Pro W3" pitchFamily="-32" charset="-128"/>
                <a:cs typeface="+mn-cs"/>
              </a:defRPr>
            </a:lvl1pPr>
          </a:lstStyle>
          <a:p>
            <a:pPr>
              <a:defRPr/>
            </a:pPr>
            <a:fld id="{9408EC8F-6B49-F34D-9A64-C5BCC1A511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11"/>
          <p:cNvSpPr>
            <a:spLocks noChangeArrowheads="1"/>
          </p:cNvSpPr>
          <p:nvPr userDrawn="1"/>
        </p:nvSpPr>
        <p:spPr bwMode="auto">
          <a:xfrm>
            <a:off x="7696200" y="60960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5" r:id="rId14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8789"/>
          </a:solidFill>
          <a:latin typeface="Arial" charset="0"/>
          <a:ea typeface="ヒラギノ角ゴ Pro W3" pitchFamily="-32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ヒラギノ角ゴ Pro W3" pitchFamily="-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 sz="2000">
          <a:solidFill>
            <a:srgbClr val="4C4C4C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charset="0"/>
        <a:buChar char="n"/>
        <a:defRPr>
          <a:solidFill>
            <a:srgbClr val="4C4C4C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C8164"/>
        </a:buClr>
        <a:buSzPct val="80000"/>
        <a:buFont typeface="Wingdings" pitchFamily="-32" charset="2"/>
        <a:buChar char="n"/>
        <a:defRPr sz="1400">
          <a:solidFill>
            <a:srgbClr val="4C4C4C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emf"/><Relationship Id="rId11" Type="http://schemas.openxmlformats.org/officeDocument/2006/relationships/image" Target="../media/image29.e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4.wmf"/><Relationship Id="rId9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2.e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30.emf"/><Relationship Id="rId9" Type="http://schemas.openxmlformats.org/officeDocument/2006/relationships/image" Target="../media/image2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1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2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9.pn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2.emf"/><Relationship Id="rId5" Type="http://schemas.openxmlformats.org/officeDocument/2006/relationships/image" Target="../media/image36.e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9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2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0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technique.info/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4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35.bin"/><Relationship Id="rId7" Type="http://schemas.openxmlformats.org/officeDocument/2006/relationships/image" Target="../media/image31.emf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38.bin"/><Relationship Id="rId5" Type="http://schemas.openxmlformats.org/officeDocument/2006/relationships/image" Target="../media/image56.png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3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382000" cy="1524000"/>
          </a:xfrm>
        </p:spPr>
        <p:txBody>
          <a:bodyPr/>
          <a:lstStyle/>
          <a:p>
            <a:pPr eaLnBrk="1" hangingPunct="1">
              <a:defRPr/>
            </a:pPr>
            <a:br>
              <a:rPr lang="en-GB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dirty="0">
                <a:solidFill>
                  <a:srgbClr val="0000FF"/>
                </a:solidFill>
              </a:rPr>
              <a:t>2.  Theory of Original Cam Clay (OCC)</a:t>
            </a:r>
            <a:r>
              <a:rPr lang="en-CA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4400" b="0" i="1" dirty="0">
              <a:solidFill>
                <a:schemeClr val="accent5">
                  <a:lumMod val="50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>
          <a:xfrm>
            <a:off x="609600" y="5562600"/>
            <a:ext cx="3276600" cy="8382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Mike Jefferies, PEng</a:t>
            </a:r>
          </a:p>
          <a:p>
            <a:pPr eaLnBrk="1" hangingPunct="1"/>
            <a:r>
              <a:rPr lang="en-US" b="1">
                <a:solidFill>
                  <a:srgbClr val="048C9A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Dr. Dawn Shuttle, PEng</a:t>
            </a:r>
          </a:p>
          <a:p>
            <a:pPr eaLnBrk="1" hangingPunct="1"/>
            <a:endParaRPr lang="en-US" b="1">
              <a:latin typeface="Arial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r>
              <a:rPr lang="en-US" sz="1000">
                <a:latin typeface="Arial" charset="0"/>
                <a:ea typeface="ヒラギノ角ゴ Pro W3" charset="0"/>
                <a:cs typeface="ヒラギノ角ゴ Pro W3" charset="0"/>
              </a:rPr>
              <a:t>January, 2015</a:t>
            </a: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172200" y="5257800"/>
            <a:ext cx="29718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948A-C42B-4084-8ACE-48623EBA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Hardening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EEB76-D53D-47D1-9A0F-E0434FA9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B1C0D-9CA6-463D-B4F8-187EBEC4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3D5414-A053-45F3-B4AF-FFE16C1F6CFE}"/>
              </a:ext>
            </a:extLst>
          </p:cNvPr>
          <p:cNvCxnSpPr/>
          <p:nvPr/>
        </p:nvCxnSpPr>
        <p:spPr bwMode="auto">
          <a:xfrm>
            <a:off x="1981200" y="1447800"/>
            <a:ext cx="0" cy="3505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6D48D1-8B93-4273-B703-9C88A6624B3D}"/>
              </a:ext>
            </a:extLst>
          </p:cNvPr>
          <p:cNvCxnSpPr>
            <a:cxnSpLocks/>
          </p:cNvCxnSpPr>
          <p:nvPr/>
        </p:nvCxnSpPr>
        <p:spPr bwMode="auto">
          <a:xfrm>
            <a:off x="1981200" y="4953000"/>
            <a:ext cx="441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E343F0-62A8-4328-9188-685FDFAFDBAB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1200" y="2971800"/>
            <a:ext cx="3886200" cy="198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4DD13A-489E-476D-8C4B-81B49E0BA1C0}"/>
              </a:ext>
            </a:extLst>
          </p:cNvPr>
          <p:cNvSpPr txBox="1"/>
          <p:nvPr/>
        </p:nvSpPr>
        <p:spPr>
          <a:xfrm>
            <a:off x="1304386" y="2489419"/>
            <a:ext cx="83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mbol" panose="05050102010706020507" pitchFamily="18" charset="2"/>
              </a:rPr>
              <a:t>s</a:t>
            </a:r>
            <a:r>
              <a:rPr lang="en-GB" baseline="-25000" dirty="0"/>
              <a:t>1</a:t>
            </a:r>
            <a:r>
              <a:rPr lang="en-GB" dirty="0">
                <a:latin typeface="Symbol" panose="05050102010706020507" pitchFamily="18" charset="2"/>
              </a:rPr>
              <a:t> </a:t>
            </a:r>
            <a:r>
              <a:rPr lang="en-GB" dirty="0">
                <a:solidFill>
                  <a:srgbClr val="0066FF"/>
                </a:solidFill>
                <a:latin typeface="Symbol" panose="05050102010706020507" pitchFamily="18" charset="2"/>
              </a:rPr>
              <a:t>de</a:t>
            </a:r>
            <a:r>
              <a:rPr lang="en-GB" baseline="-25000" dirty="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2671C8-A7EC-4B9F-8F7E-B13976536A98}"/>
              </a:ext>
            </a:extLst>
          </p:cNvPr>
          <p:cNvSpPr txBox="1"/>
          <p:nvPr/>
        </p:nvSpPr>
        <p:spPr>
          <a:xfrm>
            <a:off x="5715002" y="2935169"/>
            <a:ext cx="83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mbol" panose="05050102010706020507" pitchFamily="18" charset="2"/>
              </a:rPr>
              <a:t>s</a:t>
            </a:r>
            <a:r>
              <a:rPr lang="en-GB" baseline="-25000" dirty="0"/>
              <a:t>2</a:t>
            </a:r>
          </a:p>
          <a:p>
            <a:r>
              <a:rPr lang="en-GB" dirty="0">
                <a:solidFill>
                  <a:srgbClr val="0066FF"/>
                </a:solidFill>
                <a:latin typeface="Symbol" panose="05050102010706020507" pitchFamily="18" charset="2"/>
              </a:rPr>
              <a:t>de</a:t>
            </a:r>
            <a:r>
              <a:rPr lang="en-GB" baseline="-25000" dirty="0">
                <a:solidFill>
                  <a:srgbClr val="0066FF"/>
                </a:solidFill>
              </a:rPr>
              <a:t>2</a:t>
            </a:r>
            <a:endParaRPr lang="en-GB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B6F27-41FC-44E0-A857-68F333069C5E}"/>
              </a:ext>
            </a:extLst>
          </p:cNvPr>
          <p:cNvSpPr txBox="1"/>
          <p:nvPr/>
        </p:nvSpPr>
        <p:spPr>
          <a:xfrm>
            <a:off x="5763935" y="4947083"/>
            <a:ext cx="83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mbol" panose="05050102010706020507" pitchFamily="18" charset="2"/>
              </a:rPr>
              <a:t>s</a:t>
            </a:r>
            <a:r>
              <a:rPr lang="en-GB" baseline="-25000" dirty="0"/>
              <a:t>3</a:t>
            </a:r>
            <a:br>
              <a:rPr lang="en-GB" baseline="-25000" dirty="0"/>
            </a:br>
            <a:r>
              <a:rPr lang="en-GB" dirty="0">
                <a:solidFill>
                  <a:srgbClr val="0066FF"/>
                </a:solidFill>
                <a:latin typeface="Symbol" panose="05050102010706020507" pitchFamily="18" charset="2"/>
              </a:rPr>
              <a:t>de</a:t>
            </a:r>
            <a:r>
              <a:rPr lang="en-GB" baseline="-25000" dirty="0">
                <a:solidFill>
                  <a:srgbClr val="0066FF"/>
                </a:solidFill>
              </a:rPr>
              <a:t>3</a:t>
            </a:r>
            <a:endParaRPr lang="en-GB" baseline="-25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333A4F-3748-4A00-A30D-CC15D0C5F66E}"/>
              </a:ext>
            </a:extLst>
          </p:cNvPr>
          <p:cNvSpPr/>
          <p:nvPr/>
        </p:nvSpPr>
        <p:spPr bwMode="auto">
          <a:xfrm>
            <a:off x="2767015" y="3122690"/>
            <a:ext cx="2895595" cy="15632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    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99FF"/>
                </a:solidFill>
                <a:effectLst/>
                <a:latin typeface="Arial" charset="0"/>
                <a:ea typeface="ヒラギノ角ゴ Pro W3" pitchFamily="-32" charset="-128"/>
              </a:rPr>
              <a:t>Elasticity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F827A0-802F-41AC-B24E-966E22BF1EB0}"/>
              </a:ext>
            </a:extLst>
          </p:cNvPr>
          <p:cNvSpPr txBox="1"/>
          <p:nvPr/>
        </p:nvSpPr>
        <p:spPr>
          <a:xfrm>
            <a:off x="3351696" y="1509925"/>
            <a:ext cx="5829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00B0F0"/>
                </a:solidFill>
              </a:rPr>
              <a:t>YS changes location</a:t>
            </a:r>
          </a:p>
          <a:p>
            <a:pPr algn="r"/>
            <a:r>
              <a:rPr lang="en-GB" dirty="0">
                <a:solidFill>
                  <a:srgbClr val="00B0F0"/>
                </a:solidFill>
              </a:rPr>
              <a:t>YS changes shape</a:t>
            </a:r>
          </a:p>
          <a:p>
            <a:pPr algn="r"/>
            <a:r>
              <a:rPr lang="en-GB" dirty="0">
                <a:solidFill>
                  <a:srgbClr val="00B0F0"/>
                </a:solidFill>
              </a:rPr>
              <a:t>YS changes size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82B28A-3824-4645-86FF-AA15AA9D3268}"/>
              </a:ext>
            </a:extLst>
          </p:cNvPr>
          <p:cNvSpPr/>
          <p:nvPr/>
        </p:nvSpPr>
        <p:spPr bwMode="auto">
          <a:xfrm>
            <a:off x="3455712" y="997555"/>
            <a:ext cx="2791018" cy="25361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  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99FF"/>
                </a:solidFill>
                <a:effectLst/>
                <a:latin typeface="Arial" charset="0"/>
                <a:ea typeface="ヒラギノ角ゴ Pro W3" pitchFamily="-32" charset="-128"/>
              </a:rPr>
              <a:t>Elasticity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C712EC-5C41-4B17-B928-651F565DB935}"/>
              </a:ext>
            </a:extLst>
          </p:cNvPr>
          <p:cNvCxnSpPr>
            <a:cxnSpLocks/>
          </p:cNvCxnSpPr>
          <p:nvPr/>
        </p:nvCxnSpPr>
        <p:spPr bwMode="auto">
          <a:xfrm flipV="1">
            <a:off x="3048000" y="1905000"/>
            <a:ext cx="533400" cy="1563270"/>
          </a:xfrm>
          <a:prstGeom prst="straightConnector1">
            <a:avLst/>
          </a:prstGeom>
          <a:solidFill>
            <a:schemeClr val="accent1"/>
          </a:solidFill>
          <a:ln w="79375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0953BCF-E381-4D93-A240-EED36FA391F1}"/>
              </a:ext>
            </a:extLst>
          </p:cNvPr>
          <p:cNvSpPr txBox="1"/>
          <p:nvPr/>
        </p:nvSpPr>
        <p:spPr>
          <a:xfrm>
            <a:off x="1143000" y="1600200"/>
            <a:ext cx="22008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66FF"/>
                </a:solidFill>
              </a:rPr>
              <a:t>Plastic strain</a:t>
            </a:r>
          </a:p>
        </p:txBody>
      </p:sp>
    </p:spTree>
    <p:extLst>
      <p:ext uri="{BB962C8B-B14F-4D97-AF65-F5344CB8AC3E}">
        <p14:creationId xmlns:p14="http://schemas.microsoft.com/office/powerpoint/2010/main" val="101268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948A-C42B-4084-8ACE-48623EBA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Consistency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EEB76-D53D-47D1-9A0F-E0434FA9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B1C0D-9CA6-463D-B4F8-187EBEC4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3D5414-A053-45F3-B4AF-FFE16C1F6CFE}"/>
              </a:ext>
            </a:extLst>
          </p:cNvPr>
          <p:cNvCxnSpPr/>
          <p:nvPr/>
        </p:nvCxnSpPr>
        <p:spPr bwMode="auto">
          <a:xfrm>
            <a:off x="1981200" y="1447800"/>
            <a:ext cx="0" cy="3505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6D48D1-8B93-4273-B703-9C88A6624B3D}"/>
              </a:ext>
            </a:extLst>
          </p:cNvPr>
          <p:cNvCxnSpPr>
            <a:cxnSpLocks/>
          </p:cNvCxnSpPr>
          <p:nvPr/>
        </p:nvCxnSpPr>
        <p:spPr bwMode="auto">
          <a:xfrm>
            <a:off x="1981200" y="4953000"/>
            <a:ext cx="441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E343F0-62A8-4328-9188-685FDFAFDBAB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1200" y="2971800"/>
            <a:ext cx="3886200" cy="198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4DD13A-489E-476D-8C4B-81B49E0BA1C0}"/>
              </a:ext>
            </a:extLst>
          </p:cNvPr>
          <p:cNvSpPr txBox="1"/>
          <p:nvPr/>
        </p:nvSpPr>
        <p:spPr>
          <a:xfrm>
            <a:off x="1304386" y="2489419"/>
            <a:ext cx="83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mbol" panose="05050102010706020507" pitchFamily="18" charset="2"/>
              </a:rPr>
              <a:t>s</a:t>
            </a:r>
            <a:r>
              <a:rPr lang="en-GB" baseline="-25000" dirty="0"/>
              <a:t>1</a:t>
            </a:r>
            <a:r>
              <a:rPr lang="en-GB" dirty="0">
                <a:latin typeface="Symbol" panose="05050102010706020507" pitchFamily="18" charset="2"/>
              </a:rPr>
              <a:t> </a:t>
            </a:r>
            <a:r>
              <a:rPr lang="en-GB" dirty="0">
                <a:solidFill>
                  <a:srgbClr val="0066FF"/>
                </a:solidFill>
                <a:latin typeface="Symbol" panose="05050102010706020507" pitchFamily="18" charset="2"/>
              </a:rPr>
              <a:t>de</a:t>
            </a:r>
            <a:r>
              <a:rPr lang="en-GB" baseline="-25000" dirty="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2671C8-A7EC-4B9F-8F7E-B13976536A98}"/>
              </a:ext>
            </a:extLst>
          </p:cNvPr>
          <p:cNvSpPr txBox="1"/>
          <p:nvPr/>
        </p:nvSpPr>
        <p:spPr>
          <a:xfrm>
            <a:off x="5715002" y="2935169"/>
            <a:ext cx="83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mbol" panose="05050102010706020507" pitchFamily="18" charset="2"/>
              </a:rPr>
              <a:t>s</a:t>
            </a:r>
            <a:r>
              <a:rPr lang="en-GB" baseline="-25000" dirty="0"/>
              <a:t>2</a:t>
            </a:r>
          </a:p>
          <a:p>
            <a:r>
              <a:rPr lang="en-GB" dirty="0">
                <a:solidFill>
                  <a:srgbClr val="0066FF"/>
                </a:solidFill>
                <a:latin typeface="Symbol" panose="05050102010706020507" pitchFamily="18" charset="2"/>
              </a:rPr>
              <a:t>de</a:t>
            </a:r>
            <a:r>
              <a:rPr lang="en-GB" baseline="-25000" dirty="0">
                <a:solidFill>
                  <a:srgbClr val="0066FF"/>
                </a:solidFill>
              </a:rPr>
              <a:t>2</a:t>
            </a:r>
            <a:endParaRPr lang="en-GB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B6F27-41FC-44E0-A857-68F333069C5E}"/>
              </a:ext>
            </a:extLst>
          </p:cNvPr>
          <p:cNvSpPr txBox="1"/>
          <p:nvPr/>
        </p:nvSpPr>
        <p:spPr>
          <a:xfrm>
            <a:off x="5763935" y="4947083"/>
            <a:ext cx="83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mbol" panose="05050102010706020507" pitchFamily="18" charset="2"/>
              </a:rPr>
              <a:t>s</a:t>
            </a:r>
            <a:r>
              <a:rPr lang="en-GB" baseline="-25000" dirty="0"/>
              <a:t>3</a:t>
            </a:r>
            <a:br>
              <a:rPr lang="en-GB" baseline="-25000" dirty="0"/>
            </a:br>
            <a:r>
              <a:rPr lang="en-GB" dirty="0">
                <a:solidFill>
                  <a:srgbClr val="0066FF"/>
                </a:solidFill>
                <a:latin typeface="Symbol" panose="05050102010706020507" pitchFamily="18" charset="2"/>
              </a:rPr>
              <a:t>de</a:t>
            </a:r>
            <a:r>
              <a:rPr lang="en-GB" baseline="-25000" dirty="0">
                <a:solidFill>
                  <a:srgbClr val="0066FF"/>
                </a:solidFill>
              </a:rPr>
              <a:t>3</a:t>
            </a:r>
            <a:endParaRPr lang="en-GB" baseline="-25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333A4F-3748-4A00-A30D-CC15D0C5F66E}"/>
              </a:ext>
            </a:extLst>
          </p:cNvPr>
          <p:cNvSpPr/>
          <p:nvPr/>
        </p:nvSpPr>
        <p:spPr bwMode="auto">
          <a:xfrm>
            <a:off x="2767015" y="3122690"/>
            <a:ext cx="2895595" cy="15632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22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    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99FF"/>
                </a:solidFill>
                <a:effectLst/>
                <a:latin typeface="Arial" charset="0"/>
                <a:ea typeface="ヒラギノ角ゴ Pro W3" pitchFamily="-32" charset="-128"/>
              </a:rPr>
              <a:t>Elasticity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82B28A-3824-4645-86FF-AA15AA9D3268}"/>
              </a:ext>
            </a:extLst>
          </p:cNvPr>
          <p:cNvSpPr/>
          <p:nvPr/>
        </p:nvSpPr>
        <p:spPr bwMode="auto">
          <a:xfrm>
            <a:off x="3455712" y="997555"/>
            <a:ext cx="2791018" cy="253611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  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99FF"/>
                </a:solidFill>
                <a:effectLst/>
                <a:latin typeface="Arial" charset="0"/>
                <a:ea typeface="ヒラギノ角ゴ Pro W3" pitchFamily="-32" charset="-128"/>
              </a:rPr>
              <a:t>Elasticity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C712EC-5C41-4B17-B928-651F565DB935}"/>
              </a:ext>
            </a:extLst>
          </p:cNvPr>
          <p:cNvCxnSpPr>
            <a:cxnSpLocks/>
            <a:stCxn id="18" idx="7"/>
            <a:endCxn id="19" idx="3"/>
          </p:cNvCxnSpPr>
          <p:nvPr/>
        </p:nvCxnSpPr>
        <p:spPr bwMode="auto">
          <a:xfrm flipV="1">
            <a:off x="3178082" y="1555876"/>
            <a:ext cx="2711636" cy="1791601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90BA251-1DCA-4C2C-BB60-7590F3B73772}"/>
              </a:ext>
            </a:extLst>
          </p:cNvPr>
          <p:cNvSpPr/>
          <p:nvPr/>
        </p:nvSpPr>
        <p:spPr bwMode="auto">
          <a:xfrm>
            <a:off x="3048000" y="3320416"/>
            <a:ext cx="152400" cy="18478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148E793-3650-4542-9276-8CB576DE8835}"/>
              </a:ext>
            </a:extLst>
          </p:cNvPr>
          <p:cNvSpPr/>
          <p:nvPr/>
        </p:nvSpPr>
        <p:spPr bwMode="auto">
          <a:xfrm>
            <a:off x="5867400" y="1398153"/>
            <a:ext cx="152400" cy="18478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92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“Normality”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(associated flow rule)</a:t>
            </a:r>
            <a:endParaRPr lang="en-US" i="1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3010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" b="2274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EC6632-D364-4142-BF61-F79377AFB9B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2BF92-0B25-7D4F-8029-4F1909B10AD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V="1">
            <a:off x="5715000" y="1371600"/>
            <a:ext cx="457200" cy="685800"/>
          </a:xfrm>
          <a:prstGeom prst="straightConnector1">
            <a:avLst/>
          </a:prstGeom>
          <a:noFill/>
          <a:ln w="1270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H="1" flipV="1">
            <a:off x="2895600" y="2362200"/>
            <a:ext cx="838200" cy="2286000"/>
          </a:xfrm>
          <a:prstGeom prst="straightConnector1">
            <a:avLst/>
          </a:prstGeom>
          <a:noFill/>
          <a:ln w="1016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3015" name="TextBox 11"/>
          <p:cNvSpPr txBox="1">
            <a:spLocks noChangeArrowheads="1"/>
          </p:cNvSpPr>
          <p:nvPr/>
        </p:nvSpPr>
        <p:spPr bwMode="auto">
          <a:xfrm>
            <a:off x="838200" y="10668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800" b="1"/>
              <a:t>P</a:t>
            </a:r>
            <a:r>
              <a:rPr lang="en-US" sz="2800" b="1" baseline="-25000"/>
              <a:t>2</a:t>
            </a:r>
            <a:r>
              <a:rPr lang="en-US" sz="2800" b="1"/>
              <a:t> &gt; P</a:t>
            </a:r>
            <a:r>
              <a:rPr lang="en-US" sz="2800" b="1" baseline="-250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811A6-D34B-ED4F-BC92-1B5BF55D9AA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“Normality” = </a:t>
            </a:r>
            <a:r>
              <a:rPr lang="en-US" i="1">
                <a:latin typeface="Arial" charset="0"/>
                <a:ea typeface="ヒラギノ角ゴ Pro W3" charset="0"/>
                <a:cs typeface="ヒラギノ角ゴ Pro W3" charset="0"/>
              </a:rPr>
              <a:t>Associated Flow Rule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872C4D-9B83-4C72-B23D-C803009C3EAD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" b="11853"/>
          <a:stretch/>
        </p:blipFill>
        <p:spPr bwMode="auto">
          <a:xfrm>
            <a:off x="914400" y="1447799"/>
            <a:ext cx="7467600" cy="4343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6934200" y="11430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n-US" b="1" u="sng" dirty="0">
                <a:solidFill>
                  <a:srgbClr val="00B0F0"/>
                </a:solidFill>
              </a:rPr>
              <a:t>THEOREM</a:t>
            </a:r>
          </a:p>
        </p:txBody>
      </p:sp>
    </p:spTree>
    <p:extLst>
      <p:ext uri="{BB962C8B-B14F-4D97-AF65-F5344CB8AC3E}">
        <p14:creationId xmlns:p14="http://schemas.microsoft.com/office/powerpoint/2010/main" val="148573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Development of plasticity theory</a:t>
            </a:r>
          </a:p>
        </p:txBody>
      </p:sp>
      <p:pic>
        <p:nvPicPr>
          <p:cNvPr id="37890" name="Content Placeholder 5" descr="HMS_Dreadnought_1906_H610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1" b="1167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A748AA1-0A5F-924D-8163-6A57D632FBDC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658B4-A7F5-364E-AEF5-DAD05E31627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7" name="Picture 6" descr="Brazilian_battleship_Minas_Geraes_firing_a_broadsid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5348288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6172200"/>
            <a:ext cx="838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n-US" b="1" dirty="0">
                <a:solidFill>
                  <a:srgbClr val="0000FF"/>
                </a:solidFill>
              </a:rPr>
              <a:t>Plasticity theory introduced to soil mechanics ~ 1945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998" y="1032933"/>
            <a:ext cx="861906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</a:rPr>
              <a:t>Soils change volume with distortion</a:t>
            </a:r>
          </a:p>
          <a:p>
            <a:pPr marL="342900" indent="-342900">
              <a:buFont typeface="Arial"/>
              <a:buChar char="•"/>
            </a:pPr>
            <a:endParaRPr lang="en-US" b="1" dirty="0">
              <a:solidFill>
                <a:srgbClr val="0000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</a:rPr>
              <a:t>Soil strength and stiffness depends on mean stress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0C591-FC26-4B71-AEE2-74347817449F}"/>
              </a:ext>
            </a:extLst>
          </p:cNvPr>
          <p:cNvSpPr txBox="1"/>
          <p:nvPr/>
        </p:nvSpPr>
        <p:spPr>
          <a:xfrm>
            <a:off x="355599" y="5105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Dreadnought 1906</a:t>
            </a:r>
          </a:p>
        </p:txBody>
      </p:sp>
    </p:spTree>
    <p:extLst>
      <p:ext uri="{BB962C8B-B14F-4D97-AF65-F5344CB8AC3E}">
        <p14:creationId xmlns:p14="http://schemas.microsoft.com/office/powerpoint/2010/main" val="355943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09C5-0887-4ED1-A03F-DB72E4A4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Appropriate plasticity theory for soils: 1945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0DB488-B7D9-4644-9605-37A739156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143000"/>
            <a:ext cx="7251423" cy="47244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960E7-E318-4EA6-B092-B1CCD868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688BE-5065-48D0-888C-1FE28F64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BCA970-3D78-4664-A250-12CBAA16CF1B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1200" y="1295400"/>
            <a:ext cx="3200400" cy="39624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E8CFDDC-DDFC-41FC-8739-052F5E7C55DD}"/>
              </a:ext>
            </a:extLst>
          </p:cNvPr>
          <p:cNvSpPr txBox="1"/>
          <p:nvPr/>
        </p:nvSpPr>
        <p:spPr>
          <a:xfrm>
            <a:off x="5200835" y="1447800"/>
            <a:ext cx="3810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Mohr-Coulomb ‘strength’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4D8BFD-A857-473F-8205-DD5BB7D3E3B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62400" y="2057400"/>
            <a:ext cx="381000" cy="30480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F4F4E40F-DA46-44ED-B536-B103224FB457}"/>
              </a:ext>
            </a:extLst>
          </p:cNvPr>
          <p:cNvSpPr/>
          <p:nvPr/>
        </p:nvSpPr>
        <p:spPr bwMode="auto">
          <a:xfrm>
            <a:off x="2133600" y="1962207"/>
            <a:ext cx="7019544" cy="3219391"/>
          </a:xfrm>
          <a:prstGeom prst="triangle">
            <a:avLst>
              <a:gd name="adj" fmla="val 38076"/>
            </a:avLst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FB0FC2A-96D4-4967-85D4-D608626A0666}"/>
              </a:ext>
            </a:extLst>
          </p:cNvPr>
          <p:cNvSpPr/>
          <p:nvPr/>
        </p:nvSpPr>
        <p:spPr bwMode="auto">
          <a:xfrm flipV="1">
            <a:off x="4813730" y="2000307"/>
            <a:ext cx="8320102" cy="3181292"/>
          </a:xfrm>
          <a:prstGeom prst="triangle">
            <a:avLst>
              <a:gd name="adj" fmla="val 52436"/>
            </a:avLst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D3C8DD-610D-4CAC-A1CF-827E4A691894}"/>
              </a:ext>
            </a:extLst>
          </p:cNvPr>
          <p:cNvSpPr/>
          <p:nvPr/>
        </p:nvSpPr>
        <p:spPr bwMode="auto">
          <a:xfrm>
            <a:off x="8623022" y="2000306"/>
            <a:ext cx="1054378" cy="37146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F21D98-C1DA-4149-8684-3869F8C40975}"/>
              </a:ext>
            </a:extLst>
          </p:cNvPr>
          <p:cNvSpPr txBox="1"/>
          <p:nvPr/>
        </p:nvSpPr>
        <p:spPr>
          <a:xfrm>
            <a:off x="4419600" y="3276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Elastic</a:t>
            </a:r>
          </a:p>
        </p:txBody>
      </p:sp>
    </p:spTree>
    <p:extLst>
      <p:ext uri="{BB962C8B-B14F-4D97-AF65-F5344CB8AC3E}">
        <p14:creationId xmlns:p14="http://schemas.microsoft.com/office/powerpoint/2010/main" val="355132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09C5-0887-4ED1-A03F-DB72E4A4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Appropriate plasticity theory for soils: 1950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0DB488-B7D9-4644-9605-37A739156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143000"/>
            <a:ext cx="7251423" cy="47244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960E7-E318-4EA6-B092-B1CCD8687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5688BE-5065-48D0-888C-1FE28F64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BCA970-3D78-4664-A250-12CBAA16CF1B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1200" y="1295400"/>
            <a:ext cx="3200400" cy="39624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E8CFDDC-DDFC-41FC-8739-052F5E7C55DD}"/>
              </a:ext>
            </a:extLst>
          </p:cNvPr>
          <p:cNvSpPr txBox="1"/>
          <p:nvPr/>
        </p:nvSpPr>
        <p:spPr>
          <a:xfrm>
            <a:off x="5200835" y="1447800"/>
            <a:ext cx="3810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NAMC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35D0A4-6880-45BC-8DE9-4E6B2258B25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62400" y="2057400"/>
            <a:ext cx="381000" cy="304800"/>
          </a:xfrm>
          <a:prstGeom prst="straightConnector1">
            <a:avLst/>
          </a:prstGeom>
          <a:solidFill>
            <a:schemeClr val="accent1"/>
          </a:solidFill>
          <a:ln w="666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4D8BFD-A857-473F-8205-DD5BB7D3E3B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214813" y="1847910"/>
            <a:ext cx="128587" cy="51429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1DE9426-D15E-4598-8C12-5A9E6824DDC4}"/>
              </a:ext>
            </a:extLst>
          </p:cNvPr>
          <p:cNvSpPr/>
          <p:nvPr/>
        </p:nvSpPr>
        <p:spPr bwMode="auto">
          <a:xfrm>
            <a:off x="2133600" y="1905000"/>
            <a:ext cx="7010400" cy="3276600"/>
          </a:xfrm>
          <a:prstGeom prst="triangle">
            <a:avLst>
              <a:gd name="adj" fmla="val 37424"/>
            </a:avLst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6EA20CC6-501C-4D3A-8E72-F2D4F23AAC05}"/>
              </a:ext>
            </a:extLst>
          </p:cNvPr>
          <p:cNvSpPr/>
          <p:nvPr/>
        </p:nvSpPr>
        <p:spPr bwMode="auto">
          <a:xfrm flipV="1">
            <a:off x="4786298" y="2000307"/>
            <a:ext cx="8320102" cy="3181292"/>
          </a:xfrm>
          <a:prstGeom prst="triangle">
            <a:avLst>
              <a:gd name="adj" fmla="val 52436"/>
            </a:avLst>
          </a:prstGeom>
          <a:solidFill>
            <a:srgbClr val="FF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FAEEAC-3938-474D-B9E6-09866E41DEA7}"/>
              </a:ext>
            </a:extLst>
          </p:cNvPr>
          <p:cNvSpPr/>
          <p:nvPr/>
        </p:nvSpPr>
        <p:spPr bwMode="auto">
          <a:xfrm>
            <a:off x="8623022" y="2000306"/>
            <a:ext cx="1054378" cy="37146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965CE1-527D-4205-96ED-D61212B81431}"/>
              </a:ext>
            </a:extLst>
          </p:cNvPr>
          <p:cNvSpPr txBox="1"/>
          <p:nvPr/>
        </p:nvSpPr>
        <p:spPr>
          <a:xfrm>
            <a:off x="4419600" y="3276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Elastic</a:t>
            </a:r>
          </a:p>
        </p:txBody>
      </p:sp>
    </p:spTree>
    <p:extLst>
      <p:ext uri="{BB962C8B-B14F-4D97-AF65-F5344CB8AC3E}">
        <p14:creationId xmlns:p14="http://schemas.microsoft.com/office/powerpoint/2010/main" val="2917878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0B4C8-8592-41F9-8C1B-E9A5A6C2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Appropriate plasticity theory for soils: 1957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D7CF06-E8AB-4EAB-9311-E250681C2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462" y="1019501"/>
            <a:ext cx="7557938" cy="492409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BC81B-B690-4967-AFDE-C94870E6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5ACDE-4B30-40DB-BC41-460B0633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9B6C5D-B4A8-4295-B942-38E94117C323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1200" y="1752600"/>
            <a:ext cx="3657600" cy="35052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FBF9E15-9078-42A4-9E73-A236D7C1506E}"/>
              </a:ext>
            </a:extLst>
          </p:cNvPr>
          <p:cNvCxnSpPr>
            <a:cxnSpLocks/>
          </p:cNvCxnSpPr>
          <p:nvPr/>
        </p:nvCxnSpPr>
        <p:spPr bwMode="auto">
          <a:xfrm flipV="1">
            <a:off x="4776790" y="2105055"/>
            <a:ext cx="4760" cy="485745"/>
          </a:xfrm>
          <a:prstGeom prst="straightConnector1">
            <a:avLst/>
          </a:prstGeom>
          <a:solidFill>
            <a:schemeClr val="accent1"/>
          </a:solidFill>
          <a:ln w="984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6810FE-B35D-4E65-B7D5-2E717D20417A}"/>
              </a:ext>
            </a:extLst>
          </p:cNvPr>
          <p:cNvCxnSpPr>
            <a:cxnSpLocks/>
          </p:cNvCxnSpPr>
          <p:nvPr/>
        </p:nvCxnSpPr>
        <p:spPr bwMode="auto">
          <a:xfrm>
            <a:off x="4191000" y="2590800"/>
            <a:ext cx="1181100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482A89-F049-48A7-8FA6-61C2BADA5DD3}"/>
              </a:ext>
            </a:extLst>
          </p:cNvPr>
          <p:cNvCxnSpPr/>
          <p:nvPr/>
        </p:nvCxnSpPr>
        <p:spPr bwMode="auto">
          <a:xfrm flipV="1">
            <a:off x="2057400" y="2895600"/>
            <a:ext cx="5638800" cy="2362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dashDot"/>
            <a:round/>
            <a:headEnd type="none" w="med" len="med"/>
            <a:tailEnd type="triangle"/>
          </a:ln>
          <a:effectLst/>
        </p:spPr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D223D6C0-DF88-4E5A-95B1-4981D6A85F15}"/>
              </a:ext>
            </a:extLst>
          </p:cNvPr>
          <p:cNvSpPr/>
          <p:nvPr/>
        </p:nvSpPr>
        <p:spPr bwMode="auto">
          <a:xfrm>
            <a:off x="6477000" y="3200400"/>
            <a:ext cx="228600" cy="228600"/>
          </a:xfrm>
          <a:prstGeom prst="ellipse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7F7DF6-A574-488A-9358-5B7A8423BA08}"/>
              </a:ext>
            </a:extLst>
          </p:cNvPr>
          <p:cNvSpPr txBox="1"/>
          <p:nvPr/>
        </p:nvSpPr>
        <p:spPr>
          <a:xfrm>
            <a:off x="5280818" y="1143000"/>
            <a:ext cx="1881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>
                <a:solidFill>
                  <a:srgbClr val="0066FF"/>
                </a:solidFill>
              </a:rPr>
              <a:t>Hvorslev</a:t>
            </a:r>
            <a:r>
              <a:rPr lang="en-GB" sz="1400" i="1" dirty="0">
                <a:solidFill>
                  <a:srgbClr val="0066FF"/>
                </a:solidFill>
              </a:rPr>
              <a:t> surface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D0E8E0-D503-4703-8C49-DF785934FB88}"/>
              </a:ext>
            </a:extLst>
          </p:cNvPr>
          <p:cNvSpPr txBox="1"/>
          <p:nvPr/>
        </p:nvSpPr>
        <p:spPr>
          <a:xfrm>
            <a:off x="5661817" y="1676400"/>
            <a:ext cx="2481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92D050"/>
                </a:solidFill>
              </a:rPr>
              <a:t>Critical state friction ratio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79D9B0-A24B-4EAA-8763-59AA4179B3F9}"/>
              </a:ext>
            </a:extLst>
          </p:cNvPr>
          <p:cNvSpPr txBox="1"/>
          <p:nvPr/>
        </p:nvSpPr>
        <p:spPr>
          <a:xfrm>
            <a:off x="6934200" y="31242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Oedometer path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B39E33-8190-4CAC-8F2C-5C0109084E00}"/>
              </a:ext>
            </a:extLst>
          </p:cNvPr>
          <p:cNvCxnSpPr>
            <a:cxnSpLocks/>
          </p:cNvCxnSpPr>
          <p:nvPr/>
        </p:nvCxnSpPr>
        <p:spPr bwMode="auto">
          <a:xfrm>
            <a:off x="6286500" y="2895600"/>
            <a:ext cx="647700" cy="83820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13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2CDC1-8FF3-4E8C-A142-9CF7B463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28600"/>
            <a:ext cx="6934200" cy="685800"/>
          </a:xfrm>
        </p:spPr>
        <p:txBody>
          <a:bodyPr/>
          <a:lstStyle/>
          <a:p>
            <a:r>
              <a:rPr lang="en-GB" dirty="0"/>
              <a:t>Drucker, Gibson &amp; Henkel: 1957 </a:t>
            </a:r>
            <a:r>
              <a:rPr lang="en-GB" b="0" dirty="0"/>
              <a:t>(</a:t>
            </a:r>
            <a:r>
              <a:rPr lang="en-GB" b="0" i="1" dirty="0"/>
              <a:t>Conceptual</a:t>
            </a:r>
            <a:r>
              <a:rPr lang="en-GB" b="0" dirty="0"/>
              <a:t>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D0F92D-7AD3-44DB-A390-4BE0DFEB7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066800"/>
            <a:ext cx="7368382" cy="48006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5A95-3C0F-476B-B1D0-43E152AEE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BC9C1-E250-4DCB-87AF-570BE01F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AFD88-31CC-4D7F-8C6C-DD62EC242752}"/>
              </a:ext>
            </a:extLst>
          </p:cNvPr>
          <p:cNvSpPr txBox="1"/>
          <p:nvPr/>
        </p:nvSpPr>
        <p:spPr>
          <a:xfrm>
            <a:off x="5105400" y="1143000"/>
            <a:ext cx="1881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err="1">
                <a:solidFill>
                  <a:srgbClr val="0066FF"/>
                </a:solidFill>
              </a:rPr>
              <a:t>Hvorslev</a:t>
            </a:r>
            <a:r>
              <a:rPr lang="en-GB" sz="1400" i="1" dirty="0">
                <a:solidFill>
                  <a:srgbClr val="0066FF"/>
                </a:solidFill>
              </a:rPr>
              <a:t> surface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51C388-CB9F-46E0-9BF1-3A3CDA482FD6}"/>
              </a:ext>
            </a:extLst>
          </p:cNvPr>
          <p:cNvSpPr txBox="1"/>
          <p:nvPr/>
        </p:nvSpPr>
        <p:spPr>
          <a:xfrm>
            <a:off x="5448300" y="1676400"/>
            <a:ext cx="1881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92D050"/>
                </a:solidFill>
              </a:rPr>
              <a:t>Critical state</a:t>
            </a:r>
          </a:p>
        </p:txBody>
      </p:sp>
    </p:spTree>
    <p:extLst>
      <p:ext uri="{BB962C8B-B14F-4D97-AF65-F5344CB8AC3E}">
        <p14:creationId xmlns:p14="http://schemas.microsoft.com/office/powerpoint/2010/main" val="3882485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rial" charset="0"/>
                <a:ea typeface="ヒラギノ角ゴ Pro W3" charset="0"/>
                <a:cs typeface="ヒラギノ角ゴ Pro W3" charset="0"/>
              </a:rPr>
              <a:t>Math that computes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: </a:t>
            </a:r>
            <a:r>
              <a:rPr lang="en-US" b="0" dirty="0">
                <a:latin typeface="Arial" charset="0"/>
                <a:ea typeface="ヒラギノ角ゴ Pro W3" charset="0"/>
                <a:cs typeface="ヒラギノ角ゴ Pro W3" charset="0"/>
              </a:rPr>
              <a:t>Original Cam Clay (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OCC</a:t>
            </a:r>
            <a:r>
              <a:rPr lang="en-US" b="0" dirty="0">
                <a:latin typeface="Arial" charset="0"/>
                <a:ea typeface="ヒラギノ角ゴ Pro W3" charset="0"/>
                <a:cs typeface="ヒラギノ角ゴ Pro W3" charset="0"/>
              </a:rPr>
              <a:t>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28600" y="950913"/>
            <a:ext cx="8686800" cy="3316287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Critical state locus (CSL)</a:t>
            </a:r>
          </a:p>
          <a:p>
            <a:pPr lvl="2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Semi-log form:  </a:t>
            </a:r>
            <a:r>
              <a:rPr lang="en-US" sz="2000" b="1" dirty="0">
                <a:solidFill>
                  <a:srgbClr val="0000FF"/>
                </a:solidFill>
                <a:latin typeface="Symbol" charset="0"/>
                <a:ea typeface="ＭＳ Ｐゴシック" charset="0"/>
              </a:rPr>
              <a:t>G, l</a:t>
            </a:r>
          </a:p>
          <a:p>
            <a:pPr lvl="2"/>
            <a:endParaRPr lang="en-US" sz="2000" dirty="0">
              <a:latin typeface="Symbol" charset="0"/>
              <a:ea typeface="ＭＳ Ｐゴシック" charset="0"/>
            </a:endParaRPr>
          </a:p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Critical state friction</a:t>
            </a:r>
          </a:p>
          <a:p>
            <a:pPr lvl="2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Stress ratio:  </a:t>
            </a:r>
            <a:r>
              <a:rPr lang="en-US" sz="2000" b="1" dirty="0">
                <a:solidFill>
                  <a:srgbClr val="0000FF"/>
                </a:solidFill>
                <a:latin typeface="Symbol" charset="0"/>
                <a:ea typeface="ＭＳ Ｐゴシック" charset="0"/>
                <a:cs typeface="ＭＳ Ｐゴシック" charset="0"/>
              </a:rPr>
              <a:t>M</a:t>
            </a:r>
          </a:p>
          <a:p>
            <a:endParaRPr lang="en-US" sz="2400" dirty="0">
              <a:latin typeface="Symbol" charset="0"/>
              <a:ea typeface="ヒラギノ角ゴ Pro W3" charset="0"/>
              <a:cs typeface="Symbol" charset="0"/>
            </a:endParaRPr>
          </a:p>
          <a:p>
            <a:r>
              <a:rPr lang="en-US" sz="2400" dirty="0">
                <a:latin typeface="Arial" charset="0"/>
                <a:ea typeface="ヒラギノ角ゴ Pro W3" charset="0"/>
                <a:cs typeface="ヒラギノ角ゴ Pro W3" charset="0"/>
              </a:rPr>
              <a:t>Elasticity</a:t>
            </a:r>
          </a:p>
          <a:p>
            <a:pPr lvl="2"/>
            <a:r>
              <a:rPr lang="en-US" sz="2000" dirty="0">
                <a:latin typeface="Arial" charset="0"/>
                <a:ea typeface="ヒラギノ角ゴ Pro W3" charset="0"/>
                <a:cs typeface="ヒラギノ角ゴ Pro W3" charset="0"/>
              </a:rPr>
              <a:t>Volumetric semi-log form: </a:t>
            </a:r>
            <a:r>
              <a:rPr lang="en-US" sz="2400" b="1" dirty="0">
                <a:solidFill>
                  <a:srgbClr val="0000FF"/>
                </a:solidFill>
                <a:latin typeface="Symbol" charset="0"/>
                <a:ea typeface="ＭＳ Ｐゴシック" charset="0"/>
                <a:cs typeface="ＭＳ Ｐゴシック" charset="0"/>
              </a:rPr>
              <a:t>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E0AEE8F-22F2-1747-B798-2EC3B86F9DC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4F63D-2159-2F46-8015-F31E59DE5D6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28600" y="51816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rgbClr val="3366FF"/>
                </a:solidFill>
              </a:rPr>
              <a:t>Convention: Greek symbols used for properties in CSSM</a:t>
            </a:r>
          </a:p>
          <a:p>
            <a:pPr eaLnBrk="1" hangingPunct="1"/>
            <a:r>
              <a:rPr lang="en-US">
                <a:solidFill>
                  <a:srgbClr val="3366FF"/>
                </a:solidFill>
              </a:rPr>
              <a:t>Idealizations (models): named after your local body of water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2EF6E70C-D776-468E-A407-BD3B9CC4BC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56" r="-15456"/>
          <a:stretch>
            <a:fillRect/>
          </a:stretch>
        </p:blipFill>
        <p:spPr bwMode="auto">
          <a:xfrm>
            <a:off x="6835061" y="1219200"/>
            <a:ext cx="238513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D470A7-3ADB-4A38-96F4-82DDE6632CC2}"/>
              </a:ext>
            </a:extLst>
          </p:cNvPr>
          <p:cNvSpPr txBox="1"/>
          <p:nvPr/>
        </p:nvSpPr>
        <p:spPr>
          <a:xfrm>
            <a:off x="8062546" y="3560886"/>
            <a:ext cx="835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99FF"/>
                </a:solidFill>
              </a:rPr>
              <a:t>1968</a:t>
            </a:r>
          </a:p>
        </p:txBody>
      </p:sp>
    </p:spTree>
    <p:extLst>
      <p:ext uri="{BB962C8B-B14F-4D97-AF65-F5344CB8AC3E}">
        <p14:creationId xmlns:p14="http://schemas.microsoft.com/office/powerpoint/2010/main" val="356988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0F5D4-C6FD-457D-B597-3556F1E4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theory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78E02-0403-4BD1-90C4-3243ACAC7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Looked at soil behaviour from effective stress and drained data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</a:p>
          <a:p>
            <a:r>
              <a:rPr lang="en-GB" dirty="0"/>
              <a:t>But, what about undrained ?</a:t>
            </a:r>
          </a:p>
          <a:p>
            <a:pPr lvl="2"/>
            <a:r>
              <a:rPr lang="en-GB" dirty="0"/>
              <a:t>Why do pore pressures develop ?</a:t>
            </a:r>
            <a:br>
              <a:rPr lang="en-GB" dirty="0"/>
            </a:br>
            <a:endParaRPr lang="en-GB" dirty="0"/>
          </a:p>
          <a:p>
            <a:pPr lvl="2"/>
            <a:endParaRPr lang="en-GB" dirty="0"/>
          </a:p>
          <a:p>
            <a:r>
              <a:rPr lang="en-GB" dirty="0"/>
              <a:t>Want to understand how the basic properties </a:t>
            </a:r>
            <a:br>
              <a:rPr lang="en-GB" dirty="0"/>
            </a:br>
            <a:r>
              <a:rPr lang="en-GB" dirty="0"/>
              <a:t>control the stress-strain behaviour</a:t>
            </a:r>
          </a:p>
          <a:p>
            <a:pPr lvl="2"/>
            <a:r>
              <a:rPr lang="en-GB" dirty="0"/>
              <a:t>Effect of void ratio</a:t>
            </a:r>
          </a:p>
          <a:p>
            <a:pPr lvl="2"/>
            <a:r>
              <a:rPr lang="en-GB" dirty="0"/>
              <a:t>Transition into static liquefaction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r>
              <a:rPr lang="en-GB" dirty="0"/>
              <a:t>Need to move from the laboratory to </a:t>
            </a:r>
            <a:r>
              <a:rPr lang="en-GB" dirty="0" err="1"/>
              <a:t>insitu</a:t>
            </a:r>
            <a:r>
              <a:rPr lang="en-GB" dirty="0"/>
              <a:t>… </a:t>
            </a:r>
          </a:p>
          <a:p>
            <a:pPr lvl="2"/>
            <a:r>
              <a:rPr lang="en-GB" dirty="0"/>
              <a:t>How to we evaluate </a:t>
            </a:r>
            <a:r>
              <a:rPr lang="en-GB" dirty="0" err="1"/>
              <a:t>insitu</a:t>
            </a:r>
            <a:r>
              <a:rPr lang="en-GB" dirty="0"/>
              <a:t> tests ?</a:t>
            </a:r>
          </a:p>
          <a:p>
            <a:pPr lvl="2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F467A-A076-405D-8216-A3FCC8CF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714297-5182-4B4D-9D18-1DE4D071F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12" name="Picture 8" descr="C:\Documents and Settings\sean.GDS\Desktop\Conferences\Presentations\Sigma Presentations - January 2014\gdstas_new_frame.png">
            <a:extLst>
              <a:ext uri="{FF2B5EF4-FFF2-40B4-BE49-F238E27FC236}">
                <a16:creationId xmlns:a16="http://schemas.microsoft.com/office/drawing/2014/main" id="{8A11DAE9-6EB3-4F60-ADEB-083A91030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6" t="24215" r="5494" b="9845"/>
          <a:stretch/>
        </p:blipFill>
        <p:spPr bwMode="auto">
          <a:xfrm>
            <a:off x="6260556" y="1905000"/>
            <a:ext cx="1511844" cy="311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7322F8ED-B091-4A47-A573-A5ACE55EE84C}"/>
              </a:ext>
            </a:extLst>
          </p:cNvPr>
          <p:cNvSpPr/>
          <p:nvPr/>
        </p:nvSpPr>
        <p:spPr bwMode="auto">
          <a:xfrm>
            <a:off x="7162800" y="3461544"/>
            <a:ext cx="457200" cy="500856"/>
          </a:xfrm>
          <a:prstGeom prst="ellipse">
            <a:avLst/>
          </a:prstGeom>
          <a:noFill/>
          <a:ln w="317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612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PROPERTIES: Isotropic compression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6C50C9-85B6-8144-A9F2-D8A477BC4A61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59C1F-89AC-7049-B045-169CEDE4DB77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cxnSp>
        <p:nvCxnSpPr>
          <p:cNvPr id="21508" name="Straight Connector 6"/>
          <p:cNvCxnSpPr>
            <a:cxnSpLocks noChangeShapeType="1"/>
          </p:cNvCxnSpPr>
          <p:nvPr/>
        </p:nvCxnSpPr>
        <p:spPr bwMode="auto">
          <a:xfrm>
            <a:off x="1981200" y="1447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066800" y="1905000"/>
            <a:ext cx="492443" cy="24384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000" dirty="0"/>
              <a:t>Void ratio</a:t>
            </a:r>
          </a:p>
        </p:txBody>
      </p:sp>
      <p:pic>
        <p:nvPicPr>
          <p:cNvPr id="21510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6071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2438400" y="556260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000"/>
              <a:t>Mean effective stress, p’: kPa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191000" y="25908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13" name="TextBox 15"/>
          <p:cNvSpPr txBox="1">
            <a:spLocks noChangeArrowheads="1"/>
          </p:cNvSpPr>
          <p:nvPr/>
        </p:nvSpPr>
        <p:spPr bwMode="auto">
          <a:xfrm>
            <a:off x="4876800" y="2514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</a:rPr>
              <a:t>c</a:t>
            </a:r>
            <a:r>
              <a:rPr lang="en-US" baseline="-25000">
                <a:solidFill>
                  <a:schemeClr val="accent2"/>
                </a:solidFill>
              </a:rPr>
              <a:t>c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876800" y="25908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4191000" y="3505200"/>
            <a:ext cx="685800" cy="0"/>
          </a:xfrm>
          <a:prstGeom prst="line">
            <a:avLst/>
          </a:prstGeom>
          <a:noFill/>
          <a:ln w="9525">
            <a:solidFill>
              <a:srgbClr val="048C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4191000" y="3200400"/>
            <a:ext cx="0" cy="304800"/>
          </a:xfrm>
          <a:prstGeom prst="line">
            <a:avLst/>
          </a:prstGeom>
          <a:noFill/>
          <a:ln w="9525">
            <a:solidFill>
              <a:srgbClr val="048C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57600" y="31242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  <a:latin typeface="Symbol" charset="0"/>
                <a:cs typeface="Symbol" charset="0"/>
              </a:rPr>
              <a:t>l</a:t>
            </a:r>
            <a:r>
              <a:rPr lang="en-US" b="1" baseline="-25000" dirty="0">
                <a:solidFill>
                  <a:srgbClr val="0000FF"/>
                </a:solidFill>
              </a:rPr>
              <a:t>10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066800" y="1981200"/>
            <a:ext cx="83820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066800" y="1524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  <a:latin typeface="Symbol" charset="0"/>
                <a:cs typeface="Symbol" charset="0"/>
              </a:rPr>
              <a:t>G</a:t>
            </a:r>
            <a:endParaRPr lang="en-US" b="1" baseline="-250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2362200" y="2209800"/>
            <a:ext cx="762000" cy="0"/>
          </a:xfrm>
          <a:prstGeom prst="straightConnector1">
            <a:avLst/>
          </a:prstGeom>
          <a:noFill/>
          <a:ln w="5080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76600" y="1905000"/>
            <a:ext cx="381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/>
              <a:t>Spacing Ratio = p</a:t>
            </a:r>
            <a:r>
              <a:rPr lang="en-US" baseline="-25000"/>
              <a:t>icl</a:t>
            </a:r>
            <a:r>
              <a:rPr lang="en-US"/>
              <a:t> / p</a:t>
            </a:r>
            <a:r>
              <a:rPr lang="en-US" baseline="-25000"/>
              <a:t>csl</a:t>
            </a:r>
          </a:p>
        </p:txBody>
      </p:sp>
    </p:spTree>
    <p:extLst>
      <p:ext uri="{BB962C8B-B14F-4D97-AF65-F5344CB8AC3E}">
        <p14:creationId xmlns:p14="http://schemas.microsoft.com/office/powerpoint/2010/main" val="11716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21" grpId="0"/>
      <p:bldP spid="2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PROPERTIES: Elasticity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6C50C9-85B6-8144-A9F2-D8A477BC4A61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A8C58-B5C7-D746-AD83-39C266EFDEB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cxnSp>
        <p:nvCxnSpPr>
          <p:cNvPr id="22532" name="Straight Connector 6"/>
          <p:cNvCxnSpPr>
            <a:cxnSpLocks noChangeShapeType="1"/>
          </p:cNvCxnSpPr>
          <p:nvPr/>
        </p:nvCxnSpPr>
        <p:spPr bwMode="auto">
          <a:xfrm>
            <a:off x="1981200" y="1447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066800" y="1905000"/>
            <a:ext cx="492443" cy="24384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000" dirty="0"/>
              <a:t>Void ratio</a:t>
            </a:r>
          </a:p>
        </p:txBody>
      </p:sp>
      <p:pic>
        <p:nvPicPr>
          <p:cNvPr id="2253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66071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2438400" y="556260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000"/>
              <a:t>Mean effective stress, p’: kPa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191000" y="25908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4876800" y="2514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c</a:t>
            </a:r>
            <a:r>
              <a:rPr lang="en-US" baseline="-25000" dirty="0">
                <a:solidFill>
                  <a:schemeClr val="accent2"/>
                </a:solidFill>
              </a:rPr>
              <a:t>c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4876800" y="25908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539" name="Straight Connector 18"/>
          <p:cNvCxnSpPr>
            <a:cxnSpLocks noChangeShapeType="1"/>
          </p:cNvCxnSpPr>
          <p:nvPr/>
        </p:nvCxnSpPr>
        <p:spPr bwMode="auto">
          <a:xfrm>
            <a:off x="3048000" y="3429000"/>
            <a:ext cx="1371600" cy="0"/>
          </a:xfrm>
          <a:prstGeom prst="line">
            <a:avLst/>
          </a:prstGeom>
          <a:noFill/>
          <a:ln w="9525">
            <a:solidFill>
              <a:srgbClr val="048C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540" name="Straight Connector 19"/>
          <p:cNvCxnSpPr>
            <a:cxnSpLocks noChangeShapeType="1"/>
          </p:cNvCxnSpPr>
          <p:nvPr/>
        </p:nvCxnSpPr>
        <p:spPr bwMode="auto">
          <a:xfrm flipV="1">
            <a:off x="3048000" y="3124200"/>
            <a:ext cx="0" cy="304800"/>
          </a:xfrm>
          <a:prstGeom prst="line">
            <a:avLst/>
          </a:prstGeom>
          <a:noFill/>
          <a:ln w="9525">
            <a:solidFill>
              <a:srgbClr val="048C9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541" name="TextBox 21"/>
          <p:cNvSpPr txBox="1">
            <a:spLocks noChangeArrowheads="1"/>
          </p:cNvSpPr>
          <p:nvPr/>
        </p:nvSpPr>
        <p:spPr bwMode="auto">
          <a:xfrm>
            <a:off x="2514600" y="3048000"/>
            <a:ext cx="106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chemeClr val="accent2"/>
                </a:solidFill>
              </a:rPr>
              <a:t>c</a:t>
            </a:r>
            <a:r>
              <a:rPr lang="en-US" baseline="-25000" dirty="0" err="1">
                <a:solidFill>
                  <a:schemeClr val="accent2"/>
                </a:solidFill>
              </a:rPr>
              <a:t>s,r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cxnSp>
        <p:nvCxnSpPr>
          <p:cNvPr id="22542" name="Straight Connector 5"/>
          <p:cNvCxnSpPr>
            <a:cxnSpLocks noChangeShapeType="1"/>
          </p:cNvCxnSpPr>
          <p:nvPr/>
        </p:nvCxnSpPr>
        <p:spPr bwMode="auto">
          <a:xfrm flipH="1" flipV="1">
            <a:off x="2438400" y="3048000"/>
            <a:ext cx="33528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9324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Log10 versus Ln</a:t>
            </a:r>
          </a:p>
        </p:txBody>
      </p:sp>
      <p:sp>
        <p:nvSpPr>
          <p:cNvPr id="23554" name="Content Placeholder 5"/>
          <p:cNvSpPr>
            <a:spLocks noGrp="1"/>
          </p:cNvSpPr>
          <p:nvPr>
            <p:ph sz="half" idx="1"/>
          </p:nvPr>
        </p:nvSpPr>
        <p:spPr>
          <a:xfrm>
            <a:off x="230188" y="1676400"/>
            <a:ext cx="4248150" cy="1676400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CSL: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 baseline="-25000" dirty="0" err="1">
                <a:latin typeface="Arial" charset="0"/>
                <a:ea typeface="ヒラギノ角ゴ Pro W3" charset="0"/>
                <a:cs typeface="ヒラギノ角ゴ Pro W3" charset="0"/>
              </a:rPr>
              <a:t>c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= </a:t>
            </a:r>
            <a:r>
              <a:rPr lang="en-US" dirty="0">
                <a:latin typeface="Symbol" charset="0"/>
                <a:ea typeface="ヒラギノ角ゴ Pro W3" charset="0"/>
                <a:cs typeface="Symbol" charset="0"/>
              </a:rPr>
              <a:t>G - l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ln(p’) 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Elasticity: de = </a:t>
            </a:r>
            <a:r>
              <a:rPr lang="en-US" dirty="0">
                <a:latin typeface="Symbol" charset="0"/>
                <a:ea typeface="ヒラギノ角ゴ Pro W3" charset="0"/>
                <a:cs typeface="Symbol" charset="0"/>
              </a:rPr>
              <a:t>k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dp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′ / p ′</a:t>
            </a:r>
          </a:p>
        </p:txBody>
      </p:sp>
      <p:sp>
        <p:nvSpPr>
          <p:cNvPr id="23555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48150" cy="4295775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CSL: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 baseline="-25000" dirty="0" err="1">
                <a:latin typeface="Arial" charset="0"/>
                <a:ea typeface="ヒラギノ角ゴ Pro W3" charset="0"/>
                <a:cs typeface="ヒラギノ角ゴ Pro W3" charset="0"/>
              </a:rPr>
              <a:t>c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= </a:t>
            </a:r>
            <a:r>
              <a:rPr lang="en-US" dirty="0">
                <a:latin typeface="Symbol" charset="0"/>
                <a:ea typeface="ヒラギノ角ゴ Pro W3" charset="0"/>
                <a:cs typeface="Symbol" charset="0"/>
              </a:rPr>
              <a:t>G - l</a:t>
            </a:r>
            <a:r>
              <a:rPr lang="en-US" baseline="-25000" dirty="0">
                <a:latin typeface="Symbol" charset="0"/>
                <a:ea typeface="ヒラギノ角ゴ Pro W3" charset="0"/>
                <a:cs typeface="Symbol" charset="0"/>
              </a:rPr>
              <a:t>10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log(p’) 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Elasticity: </a:t>
            </a:r>
            <a:r>
              <a:rPr lang="en-US" dirty="0">
                <a:latin typeface="Symbol" charset="0"/>
                <a:ea typeface="ヒラギノ角ゴ Pro W3" charset="0"/>
                <a:cs typeface="Symbol" charset="0"/>
              </a:rPr>
              <a:t>D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e = </a:t>
            </a:r>
            <a:r>
              <a:rPr lang="en-US" dirty="0" err="1">
                <a:latin typeface="Arial" charset="0"/>
                <a:ea typeface="ヒラギノ角ゴ Pro W3" charset="0"/>
                <a:cs typeface="Symbol" charset="0"/>
              </a:rPr>
              <a:t>c</a:t>
            </a:r>
            <a:r>
              <a:rPr lang="en-US" baseline="-25000" dirty="0" err="1">
                <a:latin typeface="Arial" charset="0"/>
                <a:ea typeface="ヒラギノ角ゴ Pro W3" charset="0"/>
                <a:cs typeface="Symbol" charset="0"/>
              </a:rPr>
              <a:t>r</a:t>
            </a:r>
            <a:r>
              <a:rPr lang="en-US" dirty="0">
                <a:latin typeface="Symbol" charset="0"/>
                <a:ea typeface="ヒラギノ角ゴ Pro W3" charset="0"/>
                <a:cs typeface="Symbol" charset="0"/>
              </a:rPr>
              <a:t> 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log(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p</a:t>
            </a:r>
            <a:r>
              <a:rPr lang="en-US" baseline="-25000" dirty="0" err="1">
                <a:latin typeface="Arial" charset="0"/>
                <a:ea typeface="ヒラギノ角ゴ Pro W3" charset="0"/>
                <a:cs typeface="ヒラギノ角ゴ Pro W3" charset="0"/>
              </a:rPr>
              <a:t>old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/ 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p</a:t>
            </a:r>
            <a:r>
              <a:rPr lang="en-US" baseline="-25000" dirty="0" err="1">
                <a:latin typeface="Arial" charset="0"/>
                <a:ea typeface="ヒラギノ角ゴ Pro W3" charset="0"/>
                <a:cs typeface="ヒラギノ角ゴ Pro W3" charset="0"/>
              </a:rPr>
              <a:t>new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6C50C9-85B6-8144-A9F2-D8A477BC4A61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BD68A-9330-5842-A4B7-BCB4F41858F0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23558" name="TextBox 7"/>
          <p:cNvSpPr txBox="1">
            <a:spLocks noChangeArrowheads="1"/>
          </p:cNvSpPr>
          <p:nvPr/>
        </p:nvSpPr>
        <p:spPr bwMode="auto">
          <a:xfrm>
            <a:off x="381000" y="12954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0000FF"/>
                </a:solidFill>
              </a:rPr>
              <a:t>Used in theory  (</a:t>
            </a:r>
            <a:r>
              <a:rPr lang="en-US" i="1" dirty="0" err="1">
                <a:solidFill>
                  <a:srgbClr val="0000FF"/>
                </a:solidFill>
              </a:rPr>
              <a:t>ln</a:t>
            </a:r>
            <a:r>
              <a:rPr lang="en-US" i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4648200" y="12954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FF00FF"/>
                </a:solidFill>
              </a:rPr>
              <a:t>What the lab reports (log)</a:t>
            </a:r>
          </a:p>
        </p:txBody>
      </p:sp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685800" y="4495800"/>
            <a:ext cx="640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048C9A"/>
                </a:solidFill>
                <a:latin typeface="Symbol" charset="0"/>
                <a:cs typeface="Symbol" charset="0"/>
              </a:rPr>
              <a:t>l</a:t>
            </a:r>
            <a:r>
              <a:rPr lang="en-US" sz="3200">
                <a:solidFill>
                  <a:srgbClr val="048C9A"/>
                </a:solidFill>
              </a:rPr>
              <a:t> = </a:t>
            </a:r>
            <a:r>
              <a:rPr lang="en-US" sz="3200">
                <a:solidFill>
                  <a:srgbClr val="048C9A"/>
                </a:solidFill>
                <a:latin typeface="Symbol" charset="0"/>
                <a:cs typeface="Symbol" charset="0"/>
              </a:rPr>
              <a:t>l</a:t>
            </a:r>
            <a:r>
              <a:rPr lang="en-US" sz="3200" baseline="-25000">
                <a:solidFill>
                  <a:srgbClr val="048C9A"/>
                </a:solidFill>
              </a:rPr>
              <a:t>10</a:t>
            </a:r>
            <a:r>
              <a:rPr lang="en-US" sz="3200">
                <a:solidFill>
                  <a:srgbClr val="048C9A"/>
                </a:solidFill>
              </a:rPr>
              <a:t> / 2.3         </a:t>
            </a:r>
            <a:r>
              <a:rPr lang="en-US" sz="3200">
                <a:solidFill>
                  <a:srgbClr val="048C9A"/>
                </a:solidFill>
                <a:latin typeface="Symbol" charset="0"/>
                <a:cs typeface="Symbol" charset="0"/>
              </a:rPr>
              <a:t>k</a:t>
            </a:r>
            <a:r>
              <a:rPr lang="en-US" sz="3200">
                <a:solidFill>
                  <a:srgbClr val="048C9A"/>
                </a:solidFill>
              </a:rPr>
              <a:t> = c</a:t>
            </a:r>
            <a:r>
              <a:rPr lang="en-US" sz="3200" baseline="-25000">
                <a:solidFill>
                  <a:srgbClr val="048C9A"/>
                </a:solidFill>
              </a:rPr>
              <a:t>r</a:t>
            </a:r>
            <a:r>
              <a:rPr lang="en-US" sz="3200">
                <a:solidFill>
                  <a:srgbClr val="048C9A"/>
                </a:solidFill>
              </a:rPr>
              <a:t> / 2.3</a:t>
            </a:r>
          </a:p>
        </p:txBody>
      </p:sp>
    </p:spTree>
    <p:extLst>
      <p:ext uri="{BB962C8B-B14F-4D97-AF65-F5344CB8AC3E}">
        <p14:creationId xmlns:p14="http://schemas.microsoft.com/office/powerpoint/2010/main" val="2818289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PROPERTIES: Critical Friction Ratio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2F0493-43B6-2F4E-967C-12D3F6BB4FDF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6C7C3-144D-8846-90E2-5D952F40FCE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cxnSp>
        <p:nvCxnSpPr>
          <p:cNvPr id="24580" name="Straight Connector 7"/>
          <p:cNvCxnSpPr>
            <a:cxnSpLocks noChangeShapeType="1"/>
          </p:cNvCxnSpPr>
          <p:nvPr/>
        </p:nvCxnSpPr>
        <p:spPr bwMode="auto">
          <a:xfrm>
            <a:off x="1905000" y="16002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81" name="Straight Connector 8"/>
          <p:cNvCxnSpPr>
            <a:cxnSpLocks noChangeShapeType="1"/>
          </p:cNvCxnSpPr>
          <p:nvPr/>
        </p:nvCxnSpPr>
        <p:spPr bwMode="auto">
          <a:xfrm flipH="1">
            <a:off x="1905000" y="5181600"/>
            <a:ext cx="594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1143000" y="1981200"/>
            <a:ext cx="492443" cy="29718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000" dirty="0"/>
              <a:t>Deviator stress, q: </a:t>
            </a:r>
            <a:r>
              <a:rPr lang="en-US" sz="2000" dirty="0" err="1"/>
              <a:t>kPa</a:t>
            </a:r>
            <a:endParaRPr lang="en-US" sz="2000" dirty="0"/>
          </a:p>
        </p:txBody>
      </p:sp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2438400" y="5410200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/>
            <a:r>
              <a:rPr lang="en-US" sz="2000"/>
              <a:t>Mean effective stress, p’: kPa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1905000" y="1600200"/>
            <a:ext cx="5029200" cy="3581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85" name="Straight Connector 15"/>
          <p:cNvCxnSpPr>
            <a:cxnSpLocks noChangeShapeType="1"/>
          </p:cNvCxnSpPr>
          <p:nvPr/>
        </p:nvCxnSpPr>
        <p:spPr bwMode="auto">
          <a:xfrm>
            <a:off x="5029200" y="3124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4586" name="Straight Connector 16"/>
          <p:cNvCxnSpPr>
            <a:cxnSpLocks noChangeShapeType="1"/>
          </p:cNvCxnSpPr>
          <p:nvPr/>
        </p:nvCxnSpPr>
        <p:spPr bwMode="auto">
          <a:xfrm flipV="1">
            <a:off x="6019800" y="2362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24587" name="Object 19"/>
          <p:cNvGraphicFramePr>
            <a:graphicFrameLocks noChangeAspect="1"/>
          </p:cNvGraphicFramePr>
          <p:nvPr/>
        </p:nvGraphicFramePr>
        <p:xfrm>
          <a:off x="6096000" y="2209800"/>
          <a:ext cx="20574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3" imgW="952500" imgH="431800" progId="Equation.3">
                  <p:embed/>
                </p:oleObj>
              </mc:Choice>
              <mc:Fallback>
                <p:oleObj name="Equation" r:id="rId3" imgW="952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209800"/>
                        <a:ext cx="205740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885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4AE97-217A-47F5-8EF5-8693A86D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Basis of Original Cam Clay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BA166-DA03-4422-B771-4B42E51D6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>
                <a:solidFill>
                  <a:srgbClr val="0070C0"/>
                </a:solidFill>
              </a:rPr>
              <a:t>Postulates</a:t>
            </a:r>
          </a:p>
          <a:p>
            <a:pPr lvl="2"/>
            <a:r>
              <a:rPr lang="en-GB" dirty="0"/>
              <a:t>Simple physical idealizations</a:t>
            </a:r>
          </a:p>
          <a:p>
            <a:pPr lvl="2"/>
            <a:r>
              <a:rPr lang="en-GB" dirty="0"/>
              <a:t>Inspired by test data, but do not depend on data to justify</a:t>
            </a:r>
          </a:p>
          <a:p>
            <a:endParaRPr lang="en-GB" dirty="0"/>
          </a:p>
          <a:p>
            <a:r>
              <a:rPr lang="en-GB" dirty="0"/>
              <a:t>Consistent and formal mathematics </a:t>
            </a:r>
          </a:p>
          <a:p>
            <a:endParaRPr lang="en-GB" dirty="0"/>
          </a:p>
          <a:p>
            <a:r>
              <a:rPr lang="en-GB" dirty="0"/>
              <a:t>At the end discuss “utility” of OCC by looking at how well the theory explains what we observe/measure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4BC4C-7B81-4867-96CF-CE1A7251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64A50-7238-4B1F-85F4-B0401F37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12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2C143-BE3B-2449-B3D1-1EE8074B8D5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06867" name="AutoShape 19"/>
          <p:cNvSpPr>
            <a:spLocks noChangeArrowheads="1"/>
          </p:cNvSpPr>
          <p:nvPr/>
        </p:nvSpPr>
        <p:spPr bwMode="auto">
          <a:xfrm>
            <a:off x="7162800" y="3276600"/>
            <a:ext cx="228600" cy="304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868" name="Text Box 20"/>
          <p:cNvSpPr txBox="1">
            <a:spLocks noChangeArrowheads="1"/>
          </p:cNvSpPr>
          <p:nvPr/>
        </p:nvSpPr>
        <p:spPr bwMode="auto">
          <a:xfrm>
            <a:off x="1600200" y="4953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Work:</a:t>
            </a:r>
          </a:p>
        </p:txBody>
      </p:sp>
      <p:graphicFrame>
        <p:nvGraphicFramePr>
          <p:cNvPr id="2048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229548"/>
              </p:ext>
            </p:extLst>
          </p:nvPr>
        </p:nvGraphicFramePr>
        <p:xfrm>
          <a:off x="2819400" y="4953000"/>
          <a:ext cx="5046662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5" name="Equation" r:id="rId3" imgW="2273300" imgH="266700" progId="Equation.3">
                  <p:embed/>
                </p:oleObj>
              </mc:Choice>
              <mc:Fallback>
                <p:oleObj name="Equation" r:id="rId3" imgW="2273300" imgH="2667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953000"/>
                        <a:ext cx="5046662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5" name="Group 2"/>
          <p:cNvGrpSpPr>
            <a:grpSpLocks/>
          </p:cNvGrpSpPr>
          <p:nvPr/>
        </p:nvGrpSpPr>
        <p:grpSpPr bwMode="auto">
          <a:xfrm>
            <a:off x="1981200" y="1447800"/>
            <a:ext cx="6781800" cy="2895600"/>
            <a:chOff x="1143000" y="2057400"/>
            <a:chExt cx="6781800" cy="2895600"/>
          </a:xfrm>
        </p:grpSpPr>
        <p:sp>
          <p:nvSpPr>
            <p:cNvPr id="206851" name="Rectangle 3"/>
            <p:cNvSpPr>
              <a:spLocks noChangeArrowheads="1"/>
            </p:cNvSpPr>
            <p:nvPr/>
          </p:nvSpPr>
          <p:spPr bwMode="auto">
            <a:xfrm>
              <a:off x="1143000" y="3048000"/>
              <a:ext cx="1219200" cy="19050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52" name="Text Box 4"/>
            <p:cNvSpPr txBox="1">
              <a:spLocks noChangeArrowheads="1"/>
            </p:cNvSpPr>
            <p:nvPr/>
          </p:nvSpPr>
          <p:spPr bwMode="auto">
            <a:xfrm>
              <a:off x="1447800" y="2133600"/>
              <a:ext cx="533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Symbol" charset="0"/>
                </a:rPr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206853" name="AutoShape 5"/>
            <p:cNvSpPr>
              <a:spLocks noChangeArrowheads="1"/>
            </p:cNvSpPr>
            <p:nvPr/>
          </p:nvSpPr>
          <p:spPr bwMode="auto">
            <a:xfrm>
              <a:off x="1371600" y="2667000"/>
              <a:ext cx="6858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54" name="Text Box 6"/>
            <p:cNvSpPr txBox="1">
              <a:spLocks noChangeArrowheads="1"/>
            </p:cNvSpPr>
            <p:nvPr/>
          </p:nvSpPr>
          <p:spPr bwMode="auto">
            <a:xfrm>
              <a:off x="2819400" y="3733800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Symbol" charset="0"/>
                </a:rPr>
                <a:t>s</a:t>
              </a:r>
              <a:r>
                <a:rPr lang="en-US" baseline="-25000"/>
                <a:t>2 </a:t>
              </a:r>
              <a:r>
                <a:rPr lang="en-US"/>
                <a:t>, </a:t>
              </a:r>
              <a:r>
                <a:rPr lang="en-US">
                  <a:latin typeface="Symbol" charset="0"/>
                </a:rPr>
                <a:t>s</a:t>
              </a:r>
              <a:r>
                <a:rPr lang="en-US" baseline="-25000"/>
                <a:t>3</a:t>
              </a:r>
            </a:p>
          </p:txBody>
        </p:sp>
        <p:sp>
          <p:nvSpPr>
            <p:cNvPr id="206855" name="AutoShape 7"/>
            <p:cNvSpPr>
              <a:spLocks noChangeArrowheads="1"/>
            </p:cNvSpPr>
            <p:nvPr/>
          </p:nvSpPr>
          <p:spPr bwMode="auto">
            <a:xfrm>
              <a:off x="2514600" y="3886200"/>
              <a:ext cx="228600" cy="30480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63" name="Rectangle 15"/>
            <p:cNvSpPr>
              <a:spLocks noChangeArrowheads="1"/>
            </p:cNvSpPr>
            <p:nvPr/>
          </p:nvSpPr>
          <p:spPr bwMode="auto">
            <a:xfrm>
              <a:off x="4953000" y="3276600"/>
              <a:ext cx="1219200" cy="1676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64" name="Text Box 16"/>
            <p:cNvSpPr txBox="1">
              <a:spLocks noChangeArrowheads="1"/>
            </p:cNvSpPr>
            <p:nvPr/>
          </p:nvSpPr>
          <p:spPr bwMode="auto">
            <a:xfrm>
              <a:off x="5334000" y="2057400"/>
              <a:ext cx="152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Symbol" charset="0"/>
                </a:rPr>
                <a:t>s</a:t>
              </a:r>
              <a:r>
                <a:rPr lang="en-US" baseline="-25000"/>
                <a:t>1</a:t>
              </a:r>
              <a:r>
                <a:rPr lang="en-US">
                  <a:latin typeface="Symbol" charset="0"/>
                </a:rPr>
                <a:t>+Ds</a:t>
              </a:r>
              <a:r>
                <a:rPr lang="en-US" baseline="-25000"/>
                <a:t>1</a:t>
              </a:r>
            </a:p>
          </p:txBody>
        </p:sp>
        <p:sp>
          <p:nvSpPr>
            <p:cNvPr id="206865" name="AutoShape 17"/>
            <p:cNvSpPr>
              <a:spLocks noChangeArrowheads="1"/>
            </p:cNvSpPr>
            <p:nvPr/>
          </p:nvSpPr>
          <p:spPr bwMode="auto">
            <a:xfrm>
              <a:off x="5181600" y="2590800"/>
              <a:ext cx="685800" cy="3810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866" name="Text Box 18"/>
            <p:cNvSpPr txBox="1">
              <a:spLocks noChangeArrowheads="1"/>
            </p:cNvSpPr>
            <p:nvPr/>
          </p:nvSpPr>
          <p:spPr bwMode="auto">
            <a:xfrm>
              <a:off x="6629400" y="3733800"/>
              <a:ext cx="1295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latin typeface="Symbol" charset="0"/>
                </a:rPr>
                <a:t>s</a:t>
              </a:r>
              <a:r>
                <a:rPr lang="en-US" baseline="-25000"/>
                <a:t>2 </a:t>
              </a:r>
              <a:r>
                <a:rPr lang="en-US"/>
                <a:t>, </a:t>
              </a:r>
              <a:r>
                <a:rPr lang="en-US">
                  <a:latin typeface="Symbol" charset="0"/>
                </a:rPr>
                <a:t>s</a:t>
              </a:r>
              <a:r>
                <a:rPr lang="en-US" baseline="-25000"/>
                <a:t>3</a:t>
              </a:r>
            </a:p>
          </p:txBody>
        </p:sp>
        <p:sp>
          <p:nvSpPr>
            <p:cNvPr id="206873" name="Rectangle 25"/>
            <p:cNvSpPr>
              <a:spLocks noChangeArrowheads="1"/>
            </p:cNvSpPr>
            <p:nvPr/>
          </p:nvSpPr>
          <p:spPr bwMode="auto">
            <a:xfrm>
              <a:off x="4953000" y="3048000"/>
              <a:ext cx="1219200" cy="2286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4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Derive the OCC flowrule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Consider a unit volume element of soil loaded by a strain increment...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F5E1F-4296-5149-A54A-0F75327B550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5334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Use elastic-plastic strain decomposition: 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342900" y="2133600"/>
            <a:ext cx="8458200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arenBoth"/>
              <a:defRPr/>
            </a:pPr>
            <a:r>
              <a:rPr lang="en-US" sz="2000" dirty="0"/>
              <a:t>Divide this plastic work rate first by the mean effective stress </a:t>
            </a:r>
            <a:br>
              <a:rPr lang="en-US" sz="2000" dirty="0"/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(to make it dimensionless)</a:t>
            </a:r>
            <a:r>
              <a:rPr lang="en-US" sz="2000" dirty="0"/>
              <a:t>;</a:t>
            </a:r>
            <a:br>
              <a:rPr lang="en-US" sz="2000" dirty="0"/>
            </a:br>
            <a:endParaRPr lang="en-US" sz="2000" dirty="0"/>
          </a:p>
          <a:p>
            <a:pPr marL="457200" indent="-457200">
              <a:buFontTx/>
              <a:buAutoNum type="arabicParenBoth"/>
              <a:defRPr/>
            </a:pPr>
            <a:r>
              <a:rPr lang="en-US" sz="2000" dirty="0"/>
              <a:t>Divide by the plastic shear strain increment </a:t>
            </a:r>
            <a:br>
              <a:rPr lang="en-US" sz="2000" dirty="0"/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(normalized rate of working per unit plastic distortion of the soil)</a:t>
            </a:r>
            <a:r>
              <a:rPr lang="en-US" sz="2000" dirty="0"/>
              <a:t>...</a:t>
            </a:r>
          </a:p>
          <a:p>
            <a:pPr>
              <a:spcBef>
                <a:spcPct val="50000"/>
              </a:spcBef>
              <a:defRPr/>
            </a:pPr>
            <a:endParaRPr lang="en-US" sz="2000" dirty="0"/>
          </a:p>
        </p:txBody>
      </p:sp>
      <p:sp>
        <p:nvSpPr>
          <p:cNvPr id="212999" name="AutoShape 7"/>
          <p:cNvSpPr>
            <a:spLocks noChangeArrowheads="1"/>
          </p:cNvSpPr>
          <p:nvPr/>
        </p:nvSpPr>
        <p:spPr bwMode="auto">
          <a:xfrm>
            <a:off x="1066800" y="4724400"/>
            <a:ext cx="6858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3000" name="Rectangle 8"/>
          <p:cNvSpPr>
            <a:spLocks noChangeArrowheads="1"/>
          </p:cNvSpPr>
          <p:nvPr/>
        </p:nvSpPr>
        <p:spPr bwMode="auto">
          <a:xfrm>
            <a:off x="6477000" y="4724400"/>
            <a:ext cx="1371600" cy="609600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5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Plastic work dissipated by soil skeleton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67000" y="6019800"/>
            <a:ext cx="6324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universally acknowledged  truth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” (no constitutive model)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5C4F9D-1D3D-499D-885D-FBAF743D90BF}"/>
              </a:ext>
            </a:extLst>
          </p:cNvPr>
          <p:cNvSpPr/>
          <p:nvPr/>
        </p:nvSpPr>
        <p:spPr bwMode="auto">
          <a:xfrm>
            <a:off x="2057400" y="4572000"/>
            <a:ext cx="1905000" cy="990600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1371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W</a:t>
            </a:r>
            <a:r>
              <a:rPr lang="en-US" baseline="30000" dirty="0" err="1"/>
              <a:t>p</a:t>
            </a:r>
            <a:r>
              <a:rPr lang="en-US" dirty="0"/>
              <a:t> = </a:t>
            </a:r>
            <a:r>
              <a:rPr lang="en-US" dirty="0">
                <a:latin typeface="Symbol" charset="2"/>
                <a:cs typeface="Symbol" charset="2"/>
              </a:rPr>
              <a:t>D</a:t>
            </a:r>
            <a:r>
              <a:rPr lang="en-US" dirty="0"/>
              <a:t>W</a:t>
            </a:r>
            <a:r>
              <a:rPr lang="en-US" baseline="30000" dirty="0"/>
              <a:t> </a:t>
            </a:r>
            <a:r>
              <a:rPr lang="mr-IN" dirty="0"/>
              <a:t>–</a:t>
            </a:r>
            <a:r>
              <a:rPr lang="en-US" baseline="30000" dirty="0"/>
              <a:t> </a:t>
            </a:r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W</a:t>
            </a:r>
            <a:r>
              <a:rPr lang="en-US" baseline="30000" dirty="0" err="1"/>
              <a:t>e</a:t>
            </a:r>
            <a:r>
              <a:rPr lang="en-US" baseline="30000" dirty="0"/>
              <a:t> </a:t>
            </a:r>
            <a:r>
              <a:rPr lang="en-US" dirty="0"/>
              <a:t>= q</a:t>
            </a:r>
            <a:r>
              <a:rPr lang="en-US" baseline="30000" dirty="0"/>
              <a:t> </a:t>
            </a:r>
            <a:r>
              <a:rPr lang="en-US" dirty="0" err="1">
                <a:latin typeface="Symbol" charset="2"/>
                <a:cs typeface="Symbol" charset="2"/>
              </a:rPr>
              <a:t>De</a:t>
            </a:r>
            <a:r>
              <a:rPr lang="en-US" baseline="-25000" dirty="0" err="1">
                <a:latin typeface="+mn-lt"/>
                <a:cs typeface="Symbol" charset="2"/>
              </a:rPr>
              <a:t>q</a:t>
            </a:r>
            <a:r>
              <a:rPr lang="en-US" baseline="30000" dirty="0" err="1"/>
              <a:t>p</a:t>
            </a:r>
            <a:r>
              <a:rPr lang="en-US" baseline="30000" dirty="0"/>
              <a:t> </a:t>
            </a:r>
            <a:r>
              <a:rPr lang="en-US" dirty="0"/>
              <a:t>+ p</a:t>
            </a:r>
            <a:r>
              <a:rPr lang="en-US" baseline="30000" dirty="0"/>
              <a:t> </a:t>
            </a:r>
            <a:r>
              <a:rPr lang="en-US" dirty="0" err="1">
                <a:latin typeface="Symbol" charset="2"/>
                <a:cs typeface="Symbol" charset="2"/>
              </a:rPr>
              <a:t>De</a:t>
            </a:r>
            <a:r>
              <a:rPr lang="en-US" baseline="-25000" dirty="0" err="1">
                <a:cs typeface="Symbol" charset="2"/>
              </a:rPr>
              <a:t>v</a:t>
            </a:r>
            <a:r>
              <a:rPr lang="en-US" baseline="30000" dirty="0" err="1"/>
              <a:t>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7400" y="4796135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Symbol" charset="2"/>
                <a:cs typeface="Symbol" charset="2"/>
              </a:rPr>
              <a:t>D</a:t>
            </a:r>
            <a:r>
              <a:rPr lang="en-US" dirty="0" err="1"/>
              <a:t>W</a:t>
            </a:r>
            <a:r>
              <a:rPr lang="en-US" baseline="30000" dirty="0" err="1"/>
              <a:t>p</a:t>
            </a:r>
            <a:r>
              <a:rPr lang="en-US" dirty="0"/>
              <a:t>/(p </a:t>
            </a:r>
            <a:r>
              <a:rPr lang="en-US" dirty="0" err="1">
                <a:latin typeface="Symbol" charset="2"/>
                <a:cs typeface="Symbol" charset="2"/>
              </a:rPr>
              <a:t>De</a:t>
            </a:r>
            <a:r>
              <a:rPr lang="en-US" baseline="-25000" dirty="0" err="1">
                <a:cs typeface="Symbol" charset="2"/>
              </a:rPr>
              <a:t>q</a:t>
            </a:r>
            <a:r>
              <a:rPr lang="en-US" baseline="30000" dirty="0" err="1"/>
              <a:t>p</a:t>
            </a:r>
            <a:r>
              <a:rPr lang="en-US" baseline="30000" dirty="0"/>
              <a:t> </a:t>
            </a:r>
            <a:r>
              <a:rPr lang="en-US" dirty="0"/>
              <a:t>)</a:t>
            </a:r>
            <a:r>
              <a:rPr lang="en-US" baseline="30000" dirty="0"/>
              <a:t> </a:t>
            </a:r>
            <a:r>
              <a:rPr lang="en-US" dirty="0"/>
              <a:t>=  q / p + </a:t>
            </a:r>
            <a:r>
              <a:rPr lang="en-US" dirty="0" err="1">
                <a:latin typeface="Symbol" charset="2"/>
                <a:cs typeface="Symbol" charset="2"/>
              </a:rPr>
              <a:t>De</a:t>
            </a:r>
            <a:r>
              <a:rPr lang="en-US" baseline="-25000" dirty="0" err="1">
                <a:cs typeface="Symbol" charset="2"/>
              </a:rPr>
              <a:t>v</a:t>
            </a:r>
            <a:r>
              <a:rPr lang="en-US" baseline="30000" dirty="0" err="1"/>
              <a:t>p</a:t>
            </a:r>
            <a:r>
              <a:rPr lang="en-US" dirty="0">
                <a:latin typeface="Symbol" charset="2"/>
                <a:cs typeface="Symbol" charset="2"/>
              </a:rPr>
              <a:t>/</a:t>
            </a:r>
            <a:r>
              <a:rPr lang="en-US" dirty="0" err="1">
                <a:latin typeface="Symbol" charset="2"/>
                <a:cs typeface="Symbol" charset="2"/>
              </a:rPr>
              <a:t>De</a:t>
            </a:r>
            <a:r>
              <a:rPr lang="en-US" baseline="-25000" dirty="0" err="1">
                <a:cs typeface="Symbol" charset="2"/>
              </a:rPr>
              <a:t>q</a:t>
            </a:r>
            <a:r>
              <a:rPr lang="en-US" baseline="30000" dirty="0" err="1"/>
              <a:t>p</a:t>
            </a:r>
            <a:r>
              <a:rPr lang="en-US" baseline="30000" dirty="0"/>
              <a:t>  </a:t>
            </a:r>
            <a:r>
              <a:rPr lang="en-US" dirty="0"/>
              <a:t>= </a:t>
            </a:r>
            <a:r>
              <a:rPr lang="en-US" sz="2800" i="1" dirty="0">
                <a:latin typeface="Symbol" charset="2"/>
                <a:cs typeface="Symbol" charset="2"/>
              </a:rPr>
              <a:t>h</a:t>
            </a:r>
            <a:r>
              <a:rPr lang="en-US" sz="2800" dirty="0"/>
              <a:t> + </a:t>
            </a:r>
            <a:r>
              <a:rPr lang="en-US" sz="2800" i="1" dirty="0" err="1"/>
              <a:t>D</a:t>
            </a:r>
            <a:r>
              <a:rPr lang="en-US" sz="2800" baseline="30000" dirty="0" err="1"/>
              <a:t>p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5A8CA7-E712-42E7-B4CA-42CCF8F22941}"/>
              </a:ext>
            </a:extLst>
          </p:cNvPr>
          <p:cNvSpPr txBox="1"/>
          <p:nvPr/>
        </p:nvSpPr>
        <p:spPr>
          <a:xfrm>
            <a:off x="2579077" y="4187547"/>
            <a:ext cx="6556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FF"/>
                </a:solidFill>
              </a:rPr>
              <a:t>Normalized rate of dissipation of plastic work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</a:rPr>
              <a:t>(into heat)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9E661-FB4A-4937-B8B5-AC7B6FB2546B}"/>
              </a:ext>
            </a:extLst>
          </p:cNvPr>
          <p:cNvSpPr txBox="1"/>
          <p:nvPr/>
        </p:nvSpPr>
        <p:spPr>
          <a:xfrm>
            <a:off x="6400800" y="53148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</a:rPr>
              <a:t>Stress-dilatancy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7" grpId="0"/>
      <p:bldP spid="213000" grpId="0" animBg="1"/>
      <p:bldP spid="5" grpId="0" animBg="1"/>
      <p:bldP spid="14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29B918-B595-2943-B3A9-05F416B3E0A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838200" y="2209800"/>
            <a:ext cx="1676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0070C0"/>
                </a:solidFill>
              </a:rPr>
              <a:t>Postulate: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(model)</a:t>
            </a:r>
          </a:p>
        </p:txBody>
      </p:sp>
      <p:graphicFrame>
        <p:nvGraphicFramePr>
          <p:cNvPr id="2253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762921"/>
              </p:ext>
            </p:extLst>
          </p:nvPr>
        </p:nvGraphicFramePr>
        <p:xfrm>
          <a:off x="2414588" y="1930400"/>
          <a:ext cx="51943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1" name="Equation" r:id="rId3" imgW="2286000" imgH="520700" progId="Equation.3">
                  <p:embed/>
                </p:oleObj>
              </mc:Choice>
              <mc:Fallback>
                <p:oleObj name="Equation" r:id="rId3" imgW="2286000" imgH="520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8" y="1930400"/>
                        <a:ext cx="519430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914400" y="3733800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0070C0"/>
                </a:solidFill>
              </a:rPr>
              <a:t>Universally known truth</a:t>
            </a:r>
            <a:r>
              <a:rPr lang="en-US" dirty="0"/>
              <a:t>:</a:t>
            </a:r>
          </a:p>
        </p:txBody>
      </p:sp>
      <p:graphicFrame>
        <p:nvGraphicFramePr>
          <p:cNvPr id="2140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206704"/>
              </p:ext>
            </p:extLst>
          </p:nvPr>
        </p:nvGraphicFramePr>
        <p:xfrm>
          <a:off x="5280025" y="3451225"/>
          <a:ext cx="2319338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2" name="Equation" r:id="rId5" imgW="1079500" imgH="520700" progId="Equation.3">
                  <p:embed/>
                </p:oleObj>
              </mc:Choice>
              <mc:Fallback>
                <p:oleObj name="Equation" r:id="rId5" imgW="1079500" imgH="520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025" y="3451225"/>
                        <a:ext cx="2319338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4" name="AutoShape 8"/>
          <p:cNvSpPr>
            <a:spLocks noChangeArrowheads="1"/>
          </p:cNvSpPr>
          <p:nvPr/>
        </p:nvSpPr>
        <p:spPr bwMode="auto">
          <a:xfrm>
            <a:off x="990600" y="5029200"/>
            <a:ext cx="914400" cy="685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14025" name="Object 9"/>
          <p:cNvGraphicFramePr>
            <a:graphicFrameLocks noChangeAspect="1"/>
          </p:cNvGraphicFramePr>
          <p:nvPr/>
        </p:nvGraphicFramePr>
        <p:xfrm>
          <a:off x="2667000" y="5105400"/>
          <a:ext cx="19224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3" name="Equation" r:id="rId7" imgW="850900" imgH="228600" progId="Equation.3">
                  <p:embed/>
                </p:oleObj>
              </mc:Choice>
              <mc:Fallback>
                <p:oleObj name="Equation" r:id="rId7" imgW="8509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05400"/>
                        <a:ext cx="1922463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2590800" y="5029200"/>
            <a:ext cx="2209800" cy="762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14027" name="Text Box 11"/>
          <p:cNvSpPr txBox="1">
            <a:spLocks noChangeArrowheads="1"/>
          </p:cNvSpPr>
          <p:nvPr/>
        </p:nvSpPr>
        <p:spPr bwMode="auto">
          <a:xfrm>
            <a:off x="5486400" y="5029200"/>
            <a:ext cx="320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err="1">
                <a:solidFill>
                  <a:schemeClr val="hlink"/>
                </a:solidFill>
              </a:rPr>
              <a:t>Flowrule</a:t>
            </a:r>
            <a:r>
              <a:rPr lang="en-US" b="1" dirty="0">
                <a:solidFill>
                  <a:schemeClr val="hlink"/>
                </a:solidFill>
              </a:rPr>
              <a:t> </a:t>
            </a:r>
            <a:br>
              <a:rPr lang="en-US" i="1" dirty="0">
                <a:solidFill>
                  <a:schemeClr val="hlink"/>
                </a:solidFill>
              </a:rPr>
            </a:br>
            <a:r>
              <a:rPr lang="en-US" i="1" dirty="0">
                <a:solidFill>
                  <a:schemeClr val="hlink"/>
                </a:solidFill>
              </a:rPr>
              <a:t>(Stress-</a:t>
            </a:r>
            <a:r>
              <a:rPr lang="en-US" i="1" dirty="0" err="1">
                <a:solidFill>
                  <a:schemeClr val="hlink"/>
                </a:solidFill>
              </a:rPr>
              <a:t>Dilatancy</a:t>
            </a:r>
            <a:r>
              <a:rPr lang="en-US" i="1" dirty="0">
                <a:solidFill>
                  <a:schemeClr val="hlink"/>
                </a:solidFill>
              </a:rPr>
              <a:t>)</a:t>
            </a:r>
            <a:endParaRPr lang="en-US" dirty="0"/>
          </a:p>
        </p:txBody>
      </p:sp>
      <p:sp>
        <p:nvSpPr>
          <p:cNvPr id="22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The OCC idealization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4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4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2" grpId="0"/>
      <p:bldP spid="214026" grpId="0" animBg="1"/>
      <p:bldP spid="2140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811A6-D34B-ED4F-BC92-1B5BF55D9AA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24578" name="Picture 4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1333" y="1066800"/>
            <a:ext cx="8229600" cy="5051425"/>
          </a:xfrm>
          <a:noFill/>
        </p:spPr>
      </p:pic>
      <p:sp>
        <p:nvSpPr>
          <p:cNvPr id="216069" name="Line 5"/>
          <p:cNvSpPr>
            <a:spLocks noChangeShapeType="1"/>
          </p:cNvSpPr>
          <p:nvPr/>
        </p:nvSpPr>
        <p:spPr bwMode="auto">
          <a:xfrm flipV="1">
            <a:off x="5410200" y="1828800"/>
            <a:ext cx="533400" cy="5334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0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“Normality” = </a:t>
            </a:r>
            <a:r>
              <a:rPr lang="en-US" i="1">
                <a:latin typeface="Arial" charset="0"/>
                <a:ea typeface="ヒラギノ角ゴ Pro W3" charset="0"/>
                <a:cs typeface="ヒラギノ角ゴ Pro W3" charset="0"/>
              </a:rPr>
              <a:t>Associated Flow Rule</a:t>
            </a:r>
          </a:p>
        </p:txBody>
      </p:sp>
      <p:sp>
        <p:nvSpPr>
          <p:cNvPr id="24581" name="Rectangle 1"/>
          <p:cNvSpPr>
            <a:spLocks noChangeArrowheads="1"/>
          </p:cNvSpPr>
          <p:nvPr/>
        </p:nvSpPr>
        <p:spPr bwMode="auto">
          <a:xfrm>
            <a:off x="6248400" y="5486400"/>
            <a:ext cx="734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FF"/>
                </a:solidFill>
                <a:latin typeface="+mn-lt"/>
                <a:cs typeface="Symbol" charset="0"/>
              </a:rPr>
              <a:t>d</a:t>
            </a:r>
            <a:r>
              <a:rPr lang="en-US" i="1" dirty="0" err="1">
                <a:solidFill>
                  <a:srgbClr val="FF00FF"/>
                </a:solidFill>
                <a:latin typeface="Symbol" charset="0"/>
                <a:cs typeface="Symbol" charset="0"/>
              </a:rPr>
              <a:t>e</a:t>
            </a:r>
            <a:r>
              <a:rPr lang="en-US" baseline="-25000" dirty="0" err="1">
                <a:solidFill>
                  <a:srgbClr val="FF00FF"/>
                </a:solidFill>
              </a:rPr>
              <a:t>v</a:t>
            </a:r>
            <a:r>
              <a:rPr lang="en-US" baseline="30000" dirty="0" err="1">
                <a:solidFill>
                  <a:srgbClr val="FF00FF"/>
                </a:solidFill>
              </a:rPr>
              <a:t>p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6934200" y="1143000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 eaLnBrk="1" hangingPunct="1"/>
            <a:r>
              <a:rPr lang="en-US" b="1" u="sng" dirty="0">
                <a:solidFill>
                  <a:srgbClr val="0070C0"/>
                </a:solidFill>
              </a:rPr>
              <a:t>THEOREM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495800" y="1666449"/>
            <a:ext cx="2057400" cy="1614914"/>
            <a:chOff x="4495800" y="1666451"/>
            <a:chExt cx="2057400" cy="1614614"/>
          </a:xfrm>
        </p:grpSpPr>
        <p:sp>
          <p:nvSpPr>
            <p:cNvPr id="3" name="Rectangle 2"/>
            <p:cNvSpPr/>
            <p:nvPr/>
          </p:nvSpPr>
          <p:spPr>
            <a:xfrm>
              <a:off x="5791200" y="1666451"/>
              <a:ext cx="553998" cy="653916"/>
            </a:xfrm>
            <a:prstGeom prst="rect">
              <a:avLst/>
            </a:prstGeom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i="1" dirty="0" err="1">
                  <a:solidFill>
                    <a:srgbClr val="FF00FF"/>
                  </a:solidFill>
                  <a:cs typeface="Symbol" charset="0"/>
                </a:rPr>
                <a:t>d</a:t>
              </a:r>
              <a:r>
                <a:rPr lang="en-US" i="1" dirty="0" err="1">
                  <a:solidFill>
                    <a:srgbClr val="FF00FF"/>
                  </a:solidFill>
                  <a:latin typeface="Symbol" charset="2"/>
                  <a:cs typeface="Symbol" charset="2"/>
                </a:rPr>
                <a:t>e</a:t>
              </a:r>
              <a:r>
                <a:rPr lang="en-US" baseline="-25000" dirty="0" err="1">
                  <a:solidFill>
                    <a:srgbClr val="FF00FF"/>
                  </a:solidFill>
                </a:rPr>
                <a:t>q</a:t>
              </a:r>
              <a:r>
                <a:rPr lang="en-US" baseline="30000" dirty="0" err="1">
                  <a:solidFill>
                    <a:srgbClr val="FF00FF"/>
                  </a:solidFill>
                </a:rPr>
                <a:t>p</a:t>
              </a:r>
              <a:endParaRPr lang="en-US" dirty="0">
                <a:solidFill>
                  <a:srgbClr val="FF00FF"/>
                </a:solidFill>
              </a:endParaRPr>
            </a:p>
          </p:txBody>
        </p:sp>
        <p:grpSp>
          <p:nvGrpSpPr>
            <p:cNvPr id="24586" name="Group 20"/>
            <p:cNvGrpSpPr>
              <a:grpSpLocks/>
            </p:cNvGrpSpPr>
            <p:nvPr/>
          </p:nvGrpSpPr>
          <p:grpSpPr bwMode="auto">
            <a:xfrm>
              <a:off x="4495800" y="1828800"/>
              <a:ext cx="2057400" cy="1452265"/>
              <a:chOff x="4495800" y="1828800"/>
              <a:chExt cx="2057400" cy="1452265"/>
            </a:xfrm>
          </p:grpSpPr>
          <p:cxnSp>
            <p:nvCxnSpPr>
              <p:cNvPr id="24587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5029200" y="1981200"/>
                <a:ext cx="0" cy="838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grpSp>
            <p:nvGrpSpPr>
              <p:cNvPr id="24588" name="Group 18"/>
              <p:cNvGrpSpPr>
                <a:grpSpLocks/>
              </p:cNvGrpSpPr>
              <p:nvPr/>
            </p:nvGrpSpPr>
            <p:grpSpPr bwMode="auto">
              <a:xfrm>
                <a:off x="4495800" y="1828800"/>
                <a:ext cx="2057400" cy="1452265"/>
                <a:chOff x="4495800" y="1828800"/>
                <a:chExt cx="2057400" cy="1452265"/>
              </a:xfrm>
            </p:grpSpPr>
            <p:cxnSp>
              <p:nvCxnSpPr>
                <p:cNvPr id="24589" name="Straight Connector 4"/>
                <p:cNvCxnSpPr>
                  <a:cxnSpLocks noChangeShapeType="1"/>
                </p:cNvCxnSpPr>
                <p:nvPr/>
              </p:nvCxnSpPr>
              <p:spPr bwMode="auto">
                <a:xfrm>
                  <a:off x="5029200" y="1981200"/>
                  <a:ext cx="91440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590" name="Straight Connector 15"/>
                <p:cNvCxnSpPr>
                  <a:cxnSpLocks noChangeShapeType="1"/>
                </p:cNvCxnSpPr>
                <p:nvPr/>
              </p:nvCxnSpPr>
              <p:spPr bwMode="auto">
                <a:xfrm>
                  <a:off x="5029200" y="2819400"/>
                  <a:ext cx="914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sp>
              <p:nvSpPr>
                <p:cNvPr id="2459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5181600" y="2819400"/>
                  <a:ext cx="6096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9pPr>
                </a:lstStyle>
                <a:p>
                  <a:pPr eaLnBrk="1" hangingPunct="1"/>
                  <a:r>
                    <a:rPr lang="en-US">
                      <a:latin typeface="Symbol" charset="0"/>
                      <a:cs typeface="Symbol" charset="0"/>
                    </a:rPr>
                    <a:t>D</a:t>
                  </a:r>
                  <a:r>
                    <a:rPr lang="en-US"/>
                    <a:t>p</a:t>
                  </a:r>
                </a:p>
              </p:txBody>
            </p:sp>
            <p:sp>
              <p:nvSpPr>
                <p:cNvPr id="24592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4495800" y="2209800"/>
                  <a:ext cx="609600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ヒラギノ角ゴ Pro W3" charset="0"/>
                      <a:cs typeface="ヒラギノ角ゴ Pro W3" charset="0"/>
                    </a:defRPr>
                  </a:lvl9pPr>
                </a:lstStyle>
                <a:p>
                  <a:pPr eaLnBrk="1" hangingPunct="1"/>
                  <a:r>
                    <a:rPr lang="en-US">
                      <a:latin typeface="Symbol" charset="0"/>
                      <a:cs typeface="Symbol" charset="0"/>
                    </a:rPr>
                    <a:t>D</a:t>
                  </a:r>
                  <a:r>
                    <a:rPr lang="en-US"/>
                    <a:t>q</a:t>
                  </a:r>
                </a:p>
              </p:txBody>
            </p:sp>
            <p:cxnSp>
              <p:nvCxnSpPr>
                <p:cNvPr id="24593" name="Straight Connector 16"/>
                <p:cNvCxnSpPr>
                  <a:cxnSpLocks noChangeShapeType="1"/>
                  <a:stCxn id="216069" idx="0"/>
                </p:cNvCxnSpPr>
                <p:nvPr/>
              </p:nvCxnSpPr>
              <p:spPr bwMode="auto">
                <a:xfrm>
                  <a:off x="5410200" y="2362200"/>
                  <a:ext cx="533400" cy="0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594" name="Straight Connector 22"/>
                <p:cNvCxnSpPr>
                  <a:cxnSpLocks noChangeShapeType="1"/>
                  <a:endCxn id="216069" idx="1"/>
                </p:cNvCxnSpPr>
                <p:nvPr/>
              </p:nvCxnSpPr>
              <p:spPr bwMode="auto">
                <a:xfrm flipV="1">
                  <a:off x="5943600" y="1828800"/>
                  <a:ext cx="0" cy="533400"/>
                </a:xfrm>
                <a:prstGeom prst="line">
                  <a:avLst/>
                </a:prstGeom>
                <a:noFill/>
                <a:ln w="9525">
                  <a:solidFill>
                    <a:srgbClr val="FF00FF"/>
                  </a:solidFill>
                  <a:round/>
                  <a:headEnd/>
                  <a:tailEnd/>
                </a:ln>
              </p:spPr>
            </p:cxnSp>
            <p:sp>
              <p:nvSpPr>
                <p:cNvPr id="24595" name="Rectangle 1"/>
                <p:cNvSpPr>
                  <a:spLocks noChangeArrowheads="1"/>
                </p:cNvSpPr>
                <p:nvPr/>
              </p:nvSpPr>
              <p:spPr bwMode="auto">
                <a:xfrm>
                  <a:off x="5562600" y="2285887"/>
                  <a:ext cx="990600" cy="4619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i="1" dirty="0" err="1">
                      <a:solidFill>
                        <a:srgbClr val="FF00FF"/>
                      </a:solidFill>
                      <a:cs typeface="Symbol" charset="0"/>
                    </a:rPr>
                    <a:t>d</a:t>
                  </a:r>
                  <a:r>
                    <a:rPr lang="en-US" i="1" dirty="0" err="1">
                      <a:solidFill>
                        <a:srgbClr val="FF00FF"/>
                      </a:solidFill>
                      <a:latin typeface="Symbol" charset="0"/>
                      <a:cs typeface="Symbol" charset="0"/>
                    </a:rPr>
                    <a:t>e</a:t>
                  </a:r>
                  <a:r>
                    <a:rPr lang="en-US" baseline="-25000" dirty="0" err="1">
                      <a:solidFill>
                        <a:srgbClr val="FF00FF"/>
                      </a:solidFill>
                    </a:rPr>
                    <a:t>v</a:t>
                  </a:r>
                  <a:r>
                    <a:rPr lang="en-US" baseline="30000" dirty="0" err="1">
                      <a:solidFill>
                        <a:srgbClr val="FF00FF"/>
                      </a:solidFill>
                    </a:rPr>
                    <a:t>p</a:t>
                  </a:r>
                  <a:endParaRPr lang="en-US" dirty="0">
                    <a:solidFill>
                      <a:srgbClr val="FF00FF"/>
                    </a:solidFill>
                  </a:endParaRPr>
                </a:p>
              </p:txBody>
            </p:sp>
          </p:grpSp>
        </p:grpSp>
      </p:grpSp>
      <p:sp>
        <p:nvSpPr>
          <p:cNvPr id="26" name="Rectangle 25"/>
          <p:cNvSpPr/>
          <p:nvPr/>
        </p:nvSpPr>
        <p:spPr>
          <a:xfrm>
            <a:off x="1143000" y="1828800"/>
            <a:ext cx="553998" cy="79636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defRPr/>
            </a:pPr>
            <a:r>
              <a:rPr lang="en-US" i="1" dirty="0" err="1">
                <a:solidFill>
                  <a:srgbClr val="FF00FF"/>
                </a:solidFill>
                <a:cs typeface="Symbol" charset="0"/>
              </a:rPr>
              <a:t>d</a:t>
            </a:r>
            <a:r>
              <a:rPr lang="en-US" i="1" dirty="0" err="1">
                <a:solidFill>
                  <a:srgbClr val="FF00FF"/>
                </a:solidFill>
                <a:latin typeface="Symbol" charset="2"/>
                <a:cs typeface="Symbol" charset="2"/>
              </a:rPr>
              <a:t>e</a:t>
            </a:r>
            <a:r>
              <a:rPr lang="en-US" baseline="-25000" dirty="0" err="1">
                <a:solidFill>
                  <a:srgbClr val="FF00FF"/>
                </a:solidFill>
              </a:rPr>
              <a:t>q</a:t>
            </a:r>
            <a:r>
              <a:rPr lang="en-US" baseline="30000" dirty="0" err="1">
                <a:solidFill>
                  <a:srgbClr val="FF00FF"/>
                </a:solidFill>
              </a:rPr>
              <a:t>p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6409266" y="1870571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chemeClr val="bg1">
                    <a:lumMod val="65000"/>
                  </a:schemeClr>
                </a:solidFill>
                <a:cs typeface="Symbol" charset="0"/>
              </a:rPr>
              <a:t>D</a:t>
            </a:r>
            <a:r>
              <a:rPr lang="en-US" sz="2000" baseline="30000" dirty="0" err="1">
                <a:solidFill>
                  <a:schemeClr val="bg1">
                    <a:lumMod val="65000"/>
                  </a:schemeClr>
                </a:solidFill>
                <a:cs typeface="Symbol" charset="0"/>
              </a:rPr>
              <a:t>p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  <a:cs typeface="Symbol" charset="0"/>
              </a:rPr>
              <a:t> =</a:t>
            </a:r>
            <a:r>
              <a:rPr lang="en-US" sz="2000" i="1" dirty="0" err="1">
                <a:solidFill>
                  <a:schemeClr val="bg1">
                    <a:lumMod val="65000"/>
                  </a:schemeClr>
                </a:solidFill>
                <a:cs typeface="Symbol" charset="0"/>
              </a:rPr>
              <a:t>d</a:t>
            </a:r>
            <a:r>
              <a:rPr lang="en-US" sz="2000" i="1" dirty="0" err="1">
                <a:solidFill>
                  <a:schemeClr val="bg1">
                    <a:lumMod val="65000"/>
                  </a:schemeClr>
                </a:solidFill>
                <a:latin typeface="Symbol" charset="0"/>
                <a:cs typeface="Symbol" charset="0"/>
              </a:rPr>
              <a:t>e</a:t>
            </a:r>
            <a:r>
              <a:rPr lang="en-US" sz="2000" baseline="-25000" dirty="0" err="1">
                <a:solidFill>
                  <a:schemeClr val="bg1">
                    <a:lumMod val="65000"/>
                  </a:schemeClr>
                </a:solidFill>
              </a:rPr>
              <a:t>v</a:t>
            </a:r>
            <a:r>
              <a:rPr lang="en-US" sz="2000" baseline="30000" dirty="0" err="1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sz="2000" baseline="30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bg1">
                    <a:lumMod val="65000"/>
                  </a:schemeClr>
                </a:solidFill>
                <a:cs typeface="Symbol" charset="0"/>
              </a:rPr>
              <a:t>/ </a:t>
            </a:r>
            <a:r>
              <a:rPr lang="en-US" sz="2000" i="1" dirty="0" err="1">
                <a:solidFill>
                  <a:schemeClr val="bg1">
                    <a:lumMod val="65000"/>
                  </a:schemeClr>
                </a:solidFill>
                <a:cs typeface="Symbol" charset="0"/>
              </a:rPr>
              <a:t>d</a:t>
            </a:r>
            <a:r>
              <a:rPr lang="en-US" sz="2000" i="1" dirty="0" err="1">
                <a:solidFill>
                  <a:schemeClr val="bg1">
                    <a:lumMod val="65000"/>
                  </a:schemeClr>
                </a:solidFill>
                <a:latin typeface="Symbol" charset="0"/>
                <a:cs typeface="Symbol" charset="0"/>
              </a:rPr>
              <a:t>e</a:t>
            </a:r>
            <a:r>
              <a:rPr lang="en-US" sz="2000" baseline="-25000" dirty="0" err="1">
                <a:solidFill>
                  <a:schemeClr val="bg1">
                    <a:lumMod val="65000"/>
                  </a:schemeClr>
                </a:solidFill>
              </a:rPr>
              <a:t>q</a:t>
            </a:r>
            <a:r>
              <a:rPr lang="en-US" sz="2000" baseline="30000" dirty="0" err="1">
                <a:solidFill>
                  <a:schemeClr val="bg1">
                    <a:lumMod val="65000"/>
                  </a:schemeClr>
                </a:solidFill>
              </a:rPr>
              <a:t>p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High-school geometry...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6324600" y="29718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400800" y="32004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105400" y="3886200"/>
            <a:ext cx="1219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cxnSpLocks/>
          </p:cNvCxnSpPr>
          <p:nvPr/>
        </p:nvCxnSpPr>
        <p:spPr bwMode="auto">
          <a:xfrm flipH="1" flipV="1">
            <a:off x="2935532" y="2374770"/>
            <a:ext cx="1279281" cy="18742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cxnSpLocks/>
          </p:cNvCxnSpPr>
          <p:nvPr/>
        </p:nvCxnSpPr>
        <p:spPr bwMode="auto">
          <a:xfrm flipH="1">
            <a:off x="4191000" y="2362200"/>
            <a:ext cx="2688980" cy="183466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3276600" y="3048000"/>
            <a:ext cx="0" cy="914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3276600" y="3962400"/>
            <a:ext cx="68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2209800" y="3352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- 1 /X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19800" y="5257800"/>
            <a:ext cx="3174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solidFill>
                  <a:srgbClr val="0066FF"/>
                </a:solidFill>
              </a:rPr>
              <a:t>dp</a:t>
            </a:r>
            <a:r>
              <a:rPr lang="en-US" sz="3200" i="1" dirty="0">
                <a:solidFill>
                  <a:srgbClr val="0066FF"/>
                </a:solidFill>
              </a:rPr>
              <a:t>/</a:t>
            </a:r>
            <a:r>
              <a:rPr lang="en-US" sz="3200" i="1" dirty="0" err="1">
                <a:solidFill>
                  <a:srgbClr val="0066FF"/>
                </a:solidFill>
              </a:rPr>
              <a:t>dq</a:t>
            </a:r>
            <a:r>
              <a:rPr lang="en-US" sz="3200" dirty="0">
                <a:solidFill>
                  <a:srgbClr val="FF00FF"/>
                </a:solidFill>
              </a:rPr>
              <a:t> </a:t>
            </a:r>
            <a:r>
              <a:rPr lang="en-US" sz="3200" dirty="0"/>
              <a:t>=</a:t>
            </a:r>
            <a:r>
              <a:rPr lang="en-US" sz="3200" dirty="0">
                <a:solidFill>
                  <a:srgbClr val="FF00FF"/>
                </a:solidFill>
              </a:rPr>
              <a:t> - </a:t>
            </a:r>
            <a:r>
              <a:rPr lang="en-US" sz="3200" i="1" dirty="0">
                <a:solidFill>
                  <a:srgbClr val="FF00FF"/>
                </a:solidFill>
              </a:rPr>
              <a:t>1/</a:t>
            </a:r>
            <a:r>
              <a:rPr lang="en-US" sz="3200" i="1" dirty="0" err="1">
                <a:solidFill>
                  <a:srgbClr val="FF00FF"/>
                </a:solidFill>
              </a:rPr>
              <a:t>D</a:t>
            </a:r>
            <a:r>
              <a:rPr lang="en-US" sz="3200" i="1" baseline="30000" dirty="0" err="1">
                <a:solidFill>
                  <a:srgbClr val="FF00FF"/>
                </a:solidFill>
              </a:rPr>
              <a:t>p</a:t>
            </a:r>
            <a:endParaRPr lang="en-US" sz="3200" dirty="0">
              <a:solidFill>
                <a:srgbClr val="FF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00BEA-98E6-497C-89A1-18C7B18B581F}"/>
              </a:ext>
            </a:extLst>
          </p:cNvPr>
          <p:cNvSpPr txBox="1"/>
          <p:nvPr/>
        </p:nvSpPr>
        <p:spPr>
          <a:xfrm>
            <a:off x="3278188" y="5334000"/>
            <a:ext cx="274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Invoke normality:</a:t>
            </a:r>
          </a:p>
        </p:txBody>
      </p:sp>
    </p:spTree>
    <p:extLst>
      <p:ext uri="{BB962C8B-B14F-4D97-AF65-F5344CB8AC3E}">
        <p14:creationId xmlns:p14="http://schemas.microsoft.com/office/powerpoint/2010/main" val="232409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5B7E-74D7-4765-99A3-661224328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Theory of Plasticity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BC8A4-E107-40C1-AD8E-FA23BEA0D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2630487"/>
          </a:xfrm>
        </p:spPr>
        <p:txBody>
          <a:bodyPr/>
          <a:lstStyle/>
          <a:p>
            <a:r>
              <a:rPr lang="en-GB" dirty="0"/>
              <a:t>Applies to all materials… steel, copper, </a:t>
            </a:r>
            <a:r>
              <a:rPr lang="en-GB" dirty="0" err="1"/>
              <a:t>pvc</a:t>
            </a:r>
            <a:r>
              <a:rPr lang="en-GB" dirty="0"/>
              <a:t>, concrete.   And soil.</a:t>
            </a:r>
          </a:p>
          <a:p>
            <a:pPr lvl="2"/>
            <a:r>
              <a:rPr lang="en-GB" dirty="0"/>
              <a:t>Understanding how materials deform</a:t>
            </a:r>
            <a:br>
              <a:rPr lang="en-GB" dirty="0"/>
            </a:br>
            <a:endParaRPr lang="en-GB" dirty="0"/>
          </a:p>
          <a:p>
            <a:r>
              <a:rPr lang="en-GB" dirty="0"/>
              <a:t>Based on some simple ideas that you can observe for yourself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65CF3-A109-477D-8F81-3A5CF013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E24059-7251-4004-83DE-468451B8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F507B4-4E4E-4E08-B424-34702C8A7AFF}"/>
              </a:ext>
            </a:extLst>
          </p:cNvPr>
          <p:cNvSpPr txBox="1"/>
          <p:nvPr/>
        </p:nvSpPr>
        <p:spPr>
          <a:xfrm>
            <a:off x="231531" y="1143000"/>
            <a:ext cx="8683869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Greatest contribution to applied mechanics of the 20</a:t>
            </a:r>
            <a:r>
              <a:rPr lang="en-GB" baseline="30000" dirty="0">
                <a:solidFill>
                  <a:srgbClr val="0070C0"/>
                </a:solidFill>
              </a:rPr>
              <a:t>th</a:t>
            </a:r>
            <a:r>
              <a:rPr lang="en-GB" dirty="0">
                <a:solidFill>
                  <a:srgbClr val="0070C0"/>
                </a:solidFill>
              </a:rPr>
              <a:t> century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E2126F-B4B5-4C3C-91FF-C53A4FC9B191}"/>
              </a:ext>
            </a:extLst>
          </p:cNvPr>
          <p:cNvSpPr txBox="1"/>
          <p:nvPr/>
        </p:nvSpPr>
        <p:spPr>
          <a:xfrm>
            <a:off x="228600" y="1676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1" dirty="0">
                <a:solidFill>
                  <a:schemeClr val="accent5">
                    <a:lumMod val="50000"/>
                  </a:schemeClr>
                </a:solidFill>
              </a:rPr>
              <a:t>There is a paper on the history of plasticity theory in the folder ‘Light Reading’</a:t>
            </a:r>
          </a:p>
        </p:txBody>
      </p:sp>
    </p:spTree>
    <p:extLst>
      <p:ext uri="{BB962C8B-B14F-4D97-AF65-F5344CB8AC3E}">
        <p14:creationId xmlns:p14="http://schemas.microsoft.com/office/powerpoint/2010/main" val="2807811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YS: a bit of math...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Definition...</a:t>
            </a:r>
            <a:r>
              <a:rPr lang="en-CA" sz="2800" dirty="0">
                <a:solidFill>
                  <a:schemeClr val="tx1"/>
                </a:solidFill>
              </a:rPr>
              <a:t>       </a:t>
            </a:r>
            <a:r>
              <a:rPr lang="en-CA" sz="2800" i="1" dirty="0">
                <a:solidFill>
                  <a:schemeClr val="tx1"/>
                </a:solidFill>
              </a:rPr>
              <a:t>q</a:t>
            </a:r>
            <a:r>
              <a:rPr lang="en-CA" sz="2800" dirty="0">
                <a:solidFill>
                  <a:schemeClr val="tx1"/>
                </a:solidFill>
              </a:rPr>
              <a:t> = </a:t>
            </a:r>
            <a:r>
              <a:rPr lang="en-CA" sz="2800" i="1" dirty="0">
                <a:solidFill>
                  <a:schemeClr val="tx1"/>
                </a:solidFill>
                <a:latin typeface="Symbol" charset="2"/>
                <a:cs typeface="Symbol" charset="2"/>
              </a:rPr>
              <a:t>h</a:t>
            </a:r>
            <a:r>
              <a:rPr lang="en-CA" sz="2800" dirty="0">
                <a:solidFill>
                  <a:schemeClr val="tx1"/>
                </a:solidFill>
              </a:rPr>
              <a:t> </a:t>
            </a:r>
            <a:r>
              <a:rPr lang="en-CA" sz="2800" i="1" dirty="0">
                <a:solidFill>
                  <a:schemeClr val="tx1"/>
                </a:solidFill>
              </a:rPr>
              <a:t>p</a:t>
            </a:r>
            <a:endParaRPr lang="en-CA" sz="2800" dirty="0">
              <a:solidFill>
                <a:schemeClr val="tx1"/>
              </a:solidFill>
            </a:endParaRPr>
          </a:p>
          <a:p>
            <a:endParaRPr lang="en-CA" sz="2800" dirty="0">
              <a:solidFill>
                <a:schemeClr val="tx1"/>
              </a:solidFill>
            </a:endParaRPr>
          </a:p>
          <a:p>
            <a:r>
              <a:rPr lang="en-CA" sz="2800" dirty="0">
                <a:solidFill>
                  <a:schemeClr val="tx1"/>
                </a:solidFill>
              </a:rPr>
              <a:t>Differentiate...    </a:t>
            </a:r>
            <a:r>
              <a:rPr lang="en-CA" sz="2800" i="1" dirty="0" err="1">
                <a:solidFill>
                  <a:schemeClr val="tx1"/>
                </a:solidFill>
              </a:rPr>
              <a:t>dq</a:t>
            </a:r>
            <a:r>
              <a:rPr lang="en-CA" sz="2800" i="1" dirty="0">
                <a:solidFill>
                  <a:schemeClr val="tx1"/>
                </a:solidFill>
              </a:rPr>
              <a:t> =  p d</a:t>
            </a:r>
            <a:r>
              <a:rPr lang="en-CA" sz="2800" i="1" dirty="0">
                <a:solidFill>
                  <a:schemeClr val="tx1"/>
                </a:solidFill>
                <a:latin typeface="Symbol" charset="2"/>
                <a:cs typeface="Symbol" charset="2"/>
              </a:rPr>
              <a:t>h</a:t>
            </a:r>
            <a:r>
              <a:rPr lang="en-CA" sz="2800" i="1" dirty="0">
                <a:solidFill>
                  <a:schemeClr val="tx1"/>
                </a:solidFill>
              </a:rPr>
              <a:t>  + </a:t>
            </a:r>
            <a:r>
              <a:rPr lang="en-CA" sz="2800" i="1" dirty="0">
                <a:solidFill>
                  <a:schemeClr val="tx1"/>
                </a:solidFill>
                <a:latin typeface="Symbol" charset="2"/>
                <a:cs typeface="Symbol" charset="2"/>
              </a:rPr>
              <a:t>h</a:t>
            </a:r>
            <a:r>
              <a:rPr lang="en-CA" sz="2800" i="1" dirty="0">
                <a:solidFill>
                  <a:schemeClr val="tx1"/>
                </a:solidFill>
              </a:rPr>
              <a:t> </a:t>
            </a:r>
            <a:r>
              <a:rPr lang="en-CA" sz="2800" i="1" dirty="0" err="1">
                <a:solidFill>
                  <a:schemeClr val="tx1"/>
                </a:solidFill>
              </a:rPr>
              <a:t>dp</a:t>
            </a:r>
            <a:r>
              <a:rPr lang="en-CA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Eliminate </a:t>
            </a:r>
            <a:r>
              <a:rPr lang="en-US" sz="2800" i="1" dirty="0" err="1"/>
              <a:t>dq</a:t>
            </a:r>
            <a:r>
              <a:rPr lang="en-US" sz="2800" dirty="0"/>
              <a:t>..     </a:t>
            </a:r>
            <a:r>
              <a:rPr lang="en-US" sz="2800" i="1" dirty="0" err="1"/>
              <a:t>dq</a:t>
            </a:r>
            <a:r>
              <a:rPr lang="en-US" sz="2800" dirty="0"/>
              <a:t> = - </a:t>
            </a:r>
            <a:r>
              <a:rPr lang="en-US" sz="2800" i="1" dirty="0" err="1"/>
              <a:t>dp</a:t>
            </a:r>
            <a:r>
              <a:rPr lang="en-US" sz="2800" i="1" dirty="0"/>
              <a:t> </a:t>
            </a:r>
            <a:r>
              <a:rPr lang="en-US" sz="2800" i="1" dirty="0" err="1"/>
              <a:t>D</a:t>
            </a:r>
            <a:r>
              <a:rPr lang="en-US" sz="2800" i="1" baseline="30000" dirty="0" err="1"/>
              <a:t>p</a:t>
            </a:r>
            <a:r>
              <a:rPr lang="en-US" sz="2800" dirty="0"/>
              <a:t>    </a:t>
            </a:r>
            <a:r>
              <a:rPr lang="en-US" sz="2400" i="1" dirty="0">
                <a:solidFill>
                  <a:srgbClr val="FF99FF"/>
                </a:solidFill>
              </a:rPr>
              <a:t>from normality</a:t>
            </a:r>
            <a:br>
              <a:rPr lang="en-US" sz="2400" i="1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US" sz="240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                            </a:t>
            </a:r>
            <a:r>
              <a:rPr lang="en-US" sz="2800" i="1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en-US" sz="2800" i="1" dirty="0">
                <a:solidFill>
                  <a:schemeClr val="tx1"/>
                </a:solidFill>
              </a:rPr>
              <a:t> - </a:t>
            </a:r>
            <a:r>
              <a:rPr lang="en-US" sz="2800" i="1" dirty="0" err="1">
                <a:solidFill>
                  <a:schemeClr val="tx1"/>
                </a:solidFill>
              </a:rPr>
              <a:t>dp</a:t>
            </a:r>
            <a:r>
              <a:rPr lang="en-US" sz="2800" i="1" dirty="0">
                <a:solidFill>
                  <a:schemeClr val="tx1"/>
                </a:solidFill>
              </a:rPr>
              <a:t> D = </a:t>
            </a:r>
            <a:r>
              <a:rPr lang="en-CA" sz="2800" i="1" dirty="0"/>
              <a:t>p d</a:t>
            </a:r>
            <a:r>
              <a:rPr lang="en-CA" sz="2800" i="1" dirty="0">
                <a:latin typeface="Symbol" charset="2"/>
                <a:cs typeface="Symbol" charset="2"/>
              </a:rPr>
              <a:t>h</a:t>
            </a:r>
            <a:r>
              <a:rPr lang="en-CA" sz="2800" i="1" dirty="0"/>
              <a:t>  + </a:t>
            </a:r>
            <a:r>
              <a:rPr lang="en-CA" sz="2800" i="1" dirty="0">
                <a:latin typeface="Symbol" charset="2"/>
                <a:cs typeface="Symbol" charset="2"/>
              </a:rPr>
              <a:t>h</a:t>
            </a:r>
            <a:r>
              <a:rPr lang="en-CA" sz="2800" i="1" dirty="0"/>
              <a:t> </a:t>
            </a:r>
            <a:r>
              <a:rPr lang="en-CA" sz="2800" i="1" dirty="0" err="1"/>
              <a:t>dp</a:t>
            </a:r>
            <a:br>
              <a:rPr lang="en-CA" sz="2800" i="1" dirty="0"/>
            </a:br>
            <a:br>
              <a:rPr lang="en-CA" sz="2800" i="1" dirty="0"/>
            </a:br>
            <a:r>
              <a:rPr lang="en-CA" sz="2800" i="1" dirty="0"/>
              <a:t>                           </a:t>
            </a:r>
            <a:r>
              <a:rPr lang="en-US" sz="2800" i="1" dirty="0" err="1">
                <a:solidFill>
                  <a:schemeClr val="tx1"/>
                </a:solidFill>
              </a:rPr>
              <a:t>dp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/</a:t>
            </a:r>
            <a:r>
              <a:rPr lang="en-US" sz="2800" i="1" dirty="0">
                <a:solidFill>
                  <a:schemeClr val="tx1"/>
                </a:solidFill>
              </a:rPr>
              <a:t>p + </a:t>
            </a:r>
            <a:r>
              <a:rPr lang="en-CA" sz="2800" i="1" dirty="0"/>
              <a:t>d</a:t>
            </a:r>
            <a:r>
              <a:rPr lang="en-CA" sz="2800" i="1" dirty="0">
                <a:latin typeface="Symbol" charset="2"/>
                <a:cs typeface="Symbol" charset="2"/>
              </a:rPr>
              <a:t>h </a:t>
            </a:r>
            <a:r>
              <a:rPr lang="en-CA" sz="2800" dirty="0">
                <a:latin typeface="Symbol" charset="2"/>
                <a:cs typeface="Symbol" charset="2"/>
              </a:rPr>
              <a:t>/</a:t>
            </a:r>
            <a:r>
              <a:rPr lang="en-CA" sz="2800" i="1" dirty="0">
                <a:latin typeface="Symbol" charset="2"/>
                <a:cs typeface="Symbol" charset="2"/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(D+</a:t>
            </a:r>
            <a:r>
              <a:rPr lang="en-CA" sz="2800" i="1" dirty="0">
                <a:latin typeface="Symbol" charset="2"/>
                <a:cs typeface="Symbol" charset="2"/>
              </a:rPr>
              <a:t>h)</a:t>
            </a:r>
            <a:r>
              <a:rPr lang="en-US" sz="2800" i="1" dirty="0">
                <a:solidFill>
                  <a:schemeClr val="tx1"/>
                </a:solidFill>
              </a:rPr>
              <a:t> = </a:t>
            </a:r>
            <a:r>
              <a:rPr lang="en-CA" sz="2800" dirty="0"/>
              <a:t>0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2400" i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28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254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45515-8F10-B247-851B-AF5963F7ED6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/>
              <a:t>From normality</a:t>
            </a:r>
            <a:r>
              <a:rPr lang="en-US"/>
              <a:t>...</a:t>
            </a:r>
            <a:endParaRPr lang="en-US" sz="2000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685800" y="24384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/>
              <a:t>From plastic working...</a:t>
            </a:r>
          </a:p>
        </p:txBody>
      </p:sp>
      <p:graphicFrame>
        <p:nvGraphicFramePr>
          <p:cNvPr id="256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77993"/>
              </p:ext>
            </p:extLst>
          </p:nvPr>
        </p:nvGraphicFramePr>
        <p:xfrm>
          <a:off x="3582988" y="1192213"/>
          <a:ext cx="2284412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1" name="Equation" r:id="rId3" imgW="1028700" imgH="444500" progId="Equation.3">
                  <p:embed/>
                </p:oleObj>
              </mc:Choice>
              <mc:Fallback>
                <p:oleObj name="Equation" r:id="rId3" imgW="10287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1192213"/>
                        <a:ext cx="2284412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762000" y="36576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/>
              <a:t>Combine</a:t>
            </a:r>
            <a:r>
              <a:rPr lang="en-US" dirty="0"/>
              <a:t>...</a:t>
            </a:r>
            <a:endParaRPr lang="en-US" sz="2000" dirty="0"/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838200" y="502920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/>
              <a:t>And integrate...</a:t>
            </a:r>
          </a:p>
        </p:txBody>
      </p:sp>
      <p:graphicFrame>
        <p:nvGraphicFramePr>
          <p:cNvPr id="2560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438587"/>
              </p:ext>
            </p:extLst>
          </p:nvPr>
        </p:nvGraphicFramePr>
        <p:xfrm>
          <a:off x="3614738" y="3402013"/>
          <a:ext cx="176053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2" name="Equation" r:id="rId5" imgW="800100" imgH="444500" progId="Equation.3">
                  <p:embed/>
                </p:oleObj>
              </mc:Choice>
              <mc:Fallback>
                <p:oleObj name="Equation" r:id="rId5" imgW="800100" imgH="444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4738" y="3402013"/>
                        <a:ext cx="1760537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51" name="Rectangle 11"/>
          <p:cNvSpPr>
            <a:spLocks noChangeArrowheads="1"/>
          </p:cNvSpPr>
          <p:nvPr/>
        </p:nvSpPr>
        <p:spPr bwMode="auto">
          <a:xfrm>
            <a:off x="3657600" y="4724400"/>
            <a:ext cx="2514600" cy="762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Derivation of OCC yield surface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7600" y="2438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 = </a:t>
            </a:r>
            <a:r>
              <a:rPr lang="en-US" i="1" dirty="0" err="1"/>
              <a:t>D</a:t>
            </a:r>
            <a:r>
              <a:rPr lang="en-US" i="1" baseline="30000" dirty="0" err="1"/>
              <a:t>p</a:t>
            </a:r>
            <a:r>
              <a:rPr lang="en-US" i="1" dirty="0"/>
              <a:t> + </a:t>
            </a:r>
            <a:r>
              <a:rPr lang="en-US" i="1" dirty="0">
                <a:latin typeface="Symbol" charset="2"/>
                <a:cs typeface="Symbol" charset="2"/>
              </a:rPr>
              <a:t>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48768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ln</a:t>
            </a:r>
            <a:r>
              <a:rPr lang="en-US" dirty="0"/>
              <a:t>(p) + </a:t>
            </a:r>
            <a:r>
              <a:rPr lang="en-US" i="1" dirty="0">
                <a:latin typeface="Symbol" charset="2"/>
                <a:cs typeface="Symbol" charset="2"/>
              </a:rPr>
              <a:t>h</a:t>
            </a:r>
            <a:r>
              <a:rPr lang="en-US" dirty="0"/>
              <a:t>/</a:t>
            </a:r>
            <a:r>
              <a:rPr lang="en-US" i="1" dirty="0"/>
              <a:t>M</a:t>
            </a:r>
            <a:r>
              <a:rPr lang="en-US" dirty="0"/>
              <a:t> = </a:t>
            </a:r>
            <a:r>
              <a:rPr lang="en-US" i="1" dirty="0"/>
              <a:t>C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Choice of integration term “C”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02CBDD-CDDE-F542-B694-C5F81AF7A25C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ADE0E-F238-1E46-BD52-526D4CC58FFD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809466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3962400" y="1143000"/>
            <a:ext cx="0" cy="609600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26630" name="Object 8"/>
          <p:cNvGraphicFramePr>
            <a:graphicFrameLocks noChangeAspect="1"/>
          </p:cNvGraphicFramePr>
          <p:nvPr/>
        </p:nvGraphicFramePr>
        <p:xfrm>
          <a:off x="5867400" y="1219200"/>
          <a:ext cx="22812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4" name="Equation" r:id="rId4" imgW="1028700" imgH="482600" progId="Equation.3">
                  <p:embed/>
                </p:oleObj>
              </mc:Choice>
              <mc:Fallback>
                <p:oleObj name="Equation" r:id="rId4" imgW="1028700" imgH="482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19200"/>
                        <a:ext cx="22812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943600" y="1219200"/>
            <a:ext cx="2286000" cy="10668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4114800" y="12192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FF00FF"/>
                </a:solidFill>
              </a:rPr>
              <a:t>D = 0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895600" y="3810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505200" y="2743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505200" y="31242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dirty="0">
                <a:latin typeface="Symbol" charset="0"/>
              </a:rPr>
              <a:t>M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962400" y="1828800"/>
            <a:ext cx="0" cy="3352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4038600" y="4648200"/>
            <a:ext cx="533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E69E6-14AC-A144-8EBD-22949628B1A5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5334000" y="13716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5334000" y="38862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66" name="Line 6"/>
          <p:cNvSpPr>
            <a:spLocks noChangeShapeType="1"/>
          </p:cNvSpPr>
          <p:nvPr/>
        </p:nvSpPr>
        <p:spPr bwMode="auto">
          <a:xfrm>
            <a:off x="6324600" y="1371600"/>
            <a:ext cx="1905000" cy="2286000"/>
          </a:xfrm>
          <a:prstGeom prst="line">
            <a:avLst/>
          </a:prstGeom>
          <a:noFill/>
          <a:ln w="38100" cmpd="dbl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4876800" y="22098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/>
              <a:t>e</a:t>
            </a:r>
            <a:endParaRPr lang="en-US"/>
          </a:p>
        </p:txBody>
      </p:sp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6705600" y="39624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dirty="0" err="1"/>
              <a:t>ln</a:t>
            </a:r>
            <a:r>
              <a:rPr lang="en-US" i="1" dirty="0"/>
              <a:t>(p)</a:t>
            </a:r>
          </a:p>
        </p:txBody>
      </p:sp>
      <p:sp>
        <p:nvSpPr>
          <p:cNvPr id="220169" name="Line 9"/>
          <p:cNvSpPr>
            <a:spLocks noChangeShapeType="1"/>
          </p:cNvSpPr>
          <p:nvPr/>
        </p:nvSpPr>
        <p:spPr bwMode="auto">
          <a:xfrm>
            <a:off x="7315200" y="2057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70" name="Line 10"/>
          <p:cNvSpPr>
            <a:spLocks noChangeShapeType="1"/>
          </p:cNvSpPr>
          <p:nvPr/>
        </p:nvSpPr>
        <p:spPr bwMode="auto">
          <a:xfrm>
            <a:off x="7620000" y="2057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71" name="Text Box 11"/>
          <p:cNvSpPr txBox="1">
            <a:spLocks noChangeArrowheads="1"/>
          </p:cNvSpPr>
          <p:nvPr/>
        </p:nvSpPr>
        <p:spPr bwMode="auto">
          <a:xfrm>
            <a:off x="7696200" y="2133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>
                <a:latin typeface="Symbol" charset="0"/>
              </a:rPr>
              <a:t>l</a:t>
            </a:r>
            <a:endParaRPr lang="en-US"/>
          </a:p>
        </p:txBody>
      </p:sp>
      <p:sp>
        <p:nvSpPr>
          <p:cNvPr id="220172" name="Line 12"/>
          <p:cNvSpPr>
            <a:spLocks noChangeShapeType="1"/>
          </p:cNvSpPr>
          <p:nvPr/>
        </p:nvSpPr>
        <p:spPr bwMode="auto">
          <a:xfrm>
            <a:off x="5486400" y="2743200"/>
            <a:ext cx="274320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73" name="Line 13"/>
          <p:cNvSpPr>
            <a:spLocks noChangeShapeType="1"/>
          </p:cNvSpPr>
          <p:nvPr/>
        </p:nvSpPr>
        <p:spPr bwMode="auto">
          <a:xfrm>
            <a:off x="6400800" y="3124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74" name="Line 14"/>
          <p:cNvSpPr>
            <a:spLocks noChangeShapeType="1"/>
          </p:cNvSpPr>
          <p:nvPr/>
        </p:nvSpPr>
        <p:spPr bwMode="auto">
          <a:xfrm>
            <a:off x="6400800" y="2971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6019800" y="2819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>
                <a:latin typeface="Symbol" charset="0"/>
              </a:rPr>
              <a:t>k</a:t>
            </a:r>
            <a:endParaRPr lang="en-US"/>
          </a:p>
        </p:txBody>
      </p:sp>
      <p:pic>
        <p:nvPicPr>
          <p:cNvPr id="220176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08793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27663" name="Object 17"/>
          <p:cNvGraphicFramePr>
            <a:graphicFrameLocks noChangeAspect="1"/>
          </p:cNvGraphicFramePr>
          <p:nvPr/>
        </p:nvGraphicFramePr>
        <p:xfrm>
          <a:off x="5410200" y="3306763"/>
          <a:ext cx="22098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1" name="Equation" r:id="rId5" imgW="1206500" imgH="241300" progId="Equation.3">
                  <p:embed/>
                </p:oleObj>
              </mc:Choice>
              <mc:Fallback>
                <p:oleObj name="Equation" r:id="rId5" imgW="1206500" imgH="2413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306763"/>
                        <a:ext cx="220980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78" name="AutoShape 18"/>
          <p:cNvSpPr>
            <a:spLocks noChangeArrowheads="1"/>
          </p:cNvSpPr>
          <p:nvPr/>
        </p:nvSpPr>
        <p:spPr bwMode="auto">
          <a:xfrm>
            <a:off x="838200" y="4876800"/>
            <a:ext cx="4572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0181" name="Rectangle 21"/>
          <p:cNvSpPr>
            <a:spLocks noChangeArrowheads="1"/>
          </p:cNvSpPr>
          <p:nvPr/>
        </p:nvSpPr>
        <p:spPr bwMode="auto">
          <a:xfrm>
            <a:off x="1752600" y="4648200"/>
            <a:ext cx="3124200" cy="914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How does void ratio control strength ?</a:t>
            </a:r>
            <a:endParaRPr lang="en-US" i="1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68" name="Object 11"/>
              <p:cNvSpPr txBox="1"/>
              <p:nvPr/>
            </p:nvSpPr>
            <p:spPr bwMode="auto">
              <a:xfrm>
                <a:off x="6096000" y="914400"/>
                <a:ext cx="1752600" cy="404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normAutofit fontScale="92500" lnSpcReduction="10000"/>
              </a:bodyPr>
              <a:lstStyle/>
              <a:p>
                <a:endParaRPr lang="en-GB"/>
              </a:p>
            </p:txBody>
          </p:sp>
        </mc:Choice>
        <mc:Fallback xmlns="">
          <p:sp>
            <p:nvSpPr>
              <p:cNvPr id="27668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0" y="914400"/>
                <a:ext cx="1752600" cy="4048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1981200" y="1600200"/>
            <a:ext cx="5715000" cy="1447800"/>
          </a:xfrm>
          <a:prstGeom prst="straightConnector1">
            <a:avLst/>
          </a:prstGeom>
          <a:noFill/>
          <a:ln w="76200">
            <a:solidFill>
              <a:srgbClr val="77DF54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7696200" y="3200400"/>
            <a:ext cx="0" cy="685800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flipH="1">
            <a:off x="1905000" y="3962400"/>
            <a:ext cx="5791200" cy="0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flipV="1">
            <a:off x="1905000" y="1676400"/>
            <a:ext cx="0" cy="2133600"/>
          </a:xfrm>
          <a:prstGeom prst="straightConnector1">
            <a:avLst/>
          </a:prstGeom>
          <a:noFill/>
          <a:ln w="381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5715000" y="2667000"/>
            <a:ext cx="228600" cy="2286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-32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8">
                <a:extLst>
                  <a:ext uri="{FF2B5EF4-FFF2-40B4-BE49-F238E27FC236}">
                    <a16:creationId xmlns:a16="http://schemas.microsoft.com/office/drawing/2014/main" id="{7978A4EC-DB25-400E-961B-11330F224456}"/>
                  </a:ext>
                </a:extLst>
              </p:cNvPr>
              <p:cNvSpPr txBox="1"/>
              <p:nvPr/>
            </p:nvSpPr>
            <p:spPr bwMode="auto">
              <a:xfrm>
                <a:off x="1866900" y="4714043"/>
                <a:ext cx="3200400" cy="949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27" name="Object 8">
                <a:extLst>
                  <a:ext uri="{FF2B5EF4-FFF2-40B4-BE49-F238E27FC236}">
                    <a16:creationId xmlns:a16="http://schemas.microsoft.com/office/drawing/2014/main" id="{7978A4EC-DB25-400E-961B-11330F224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6900" y="4714043"/>
                <a:ext cx="3200400" cy="9493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648863"/>
              </p:ext>
            </p:extLst>
          </p:nvPr>
        </p:nvGraphicFramePr>
        <p:xfrm>
          <a:off x="1905000" y="4724400"/>
          <a:ext cx="2819400" cy="805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42" name="Equation" r:id="rId10" imgW="1422400" imgH="406400" progId="Equation.3">
                  <p:embed/>
                </p:oleObj>
              </mc:Choice>
              <mc:Fallback>
                <p:oleObj name="Equation" r:id="rId10" imgW="14224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05000" y="4724400"/>
                        <a:ext cx="2819400" cy="805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2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8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8A43B-5491-DA45-8418-A3597A29D570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021263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Yield surface:</a:t>
            </a:r>
          </a:p>
          <a:p>
            <a:pPr>
              <a:spcAft>
                <a:spcPct val="20000"/>
              </a:spcAft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Aft>
                <a:spcPct val="20000"/>
              </a:spcAft>
            </a:pPr>
            <a:r>
              <a:rPr lang="en-US" sz="2800" dirty="0" err="1">
                <a:latin typeface="Arial" charset="0"/>
                <a:ea typeface="ヒラギノ角ゴ Pro W3" charset="0"/>
                <a:cs typeface="ヒラギノ角ゴ Pro W3" charset="0"/>
              </a:rPr>
              <a:t>Flowrule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:</a:t>
            </a:r>
          </a:p>
          <a:p>
            <a:pPr>
              <a:spcAft>
                <a:spcPct val="20000"/>
              </a:spcAft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Aft>
                <a:spcPct val="20000"/>
              </a:spcAft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Hardening:</a:t>
            </a:r>
          </a:p>
          <a:p>
            <a:pPr>
              <a:spcAft>
                <a:spcPct val="20000"/>
              </a:spcAft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Aft>
                <a:spcPct val="20000"/>
              </a:spcAft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Elasticity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:</a:t>
            </a: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051550"/>
              </p:ext>
            </p:extLst>
          </p:nvPr>
        </p:nvGraphicFramePr>
        <p:xfrm>
          <a:off x="3762374" y="4889151"/>
          <a:ext cx="1916113" cy="417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4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74" y="4889151"/>
                        <a:ext cx="1916113" cy="417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Object 5"/>
              <p:cNvSpPr txBox="1"/>
              <p:nvPr/>
            </p:nvSpPr>
            <p:spPr bwMode="auto">
              <a:xfrm>
                <a:off x="5867400" y="4855814"/>
                <a:ext cx="1143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724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0" y="4855814"/>
                <a:ext cx="1143000" cy="461665"/>
              </a:xfrm>
              <a:prstGeom prst="rect">
                <a:avLst/>
              </a:prstGeom>
              <a:blipFill>
                <a:blip r:embed="rId5"/>
                <a:stretch>
                  <a:fillRect l="-1604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725" name="Object 6"/>
          <p:cNvGraphicFramePr>
            <a:graphicFrameLocks noChangeAspect="1"/>
          </p:cNvGraphicFramePr>
          <p:nvPr/>
        </p:nvGraphicFramePr>
        <p:xfrm>
          <a:off x="3581400" y="1066800"/>
          <a:ext cx="21336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5" name="Equation" r:id="rId6" imgW="1016000" imgH="482600" progId="Equation.3">
                  <p:embed/>
                </p:oleObj>
              </mc:Choice>
              <mc:Fallback>
                <p:oleObj name="Equation" r:id="rId6" imgW="10160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066800"/>
                        <a:ext cx="21336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4191000" y="6096000"/>
            <a:ext cx="4724400" cy="466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>
                <a:solidFill>
                  <a:srgbClr val="FF3399"/>
                </a:solidFill>
              </a:rPr>
              <a:t>Only 4 soil properties… </a:t>
            </a:r>
            <a:r>
              <a:rPr lang="en-US" i="1" dirty="0">
                <a:solidFill>
                  <a:srgbClr val="FF3399"/>
                </a:solidFill>
                <a:latin typeface="Symbol" charset="0"/>
              </a:rPr>
              <a:t>G, l, k, M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6400800" y="1295400"/>
            <a:ext cx="25730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3366FF"/>
                </a:solidFill>
              </a:rPr>
              <a:t>Normality &amp; Work</a:t>
            </a:r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7924800" y="2362200"/>
            <a:ext cx="902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3366FF"/>
                </a:solidFill>
              </a:rPr>
              <a:t>Work</a:t>
            </a:r>
          </a:p>
        </p:txBody>
      </p:sp>
      <p:sp>
        <p:nvSpPr>
          <p:cNvPr id="307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OCC – the equations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001000" y="3657600"/>
            <a:ext cx="771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3366FF"/>
                </a:solidFill>
              </a:rPr>
              <a:t>CSL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093191"/>
              </p:ext>
            </p:extLst>
          </p:nvPr>
        </p:nvGraphicFramePr>
        <p:xfrm>
          <a:off x="3581400" y="3505200"/>
          <a:ext cx="2971800" cy="849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6" name="Equation" r:id="rId8" imgW="1422400" imgH="406400" progId="Equation.3">
                  <p:embed/>
                </p:oleObj>
              </mc:Choice>
              <mc:Fallback>
                <p:oleObj name="Equation" r:id="rId8" imgW="14224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81400" y="3505200"/>
                        <a:ext cx="2971800" cy="849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00768"/>
              </p:ext>
            </p:extLst>
          </p:nvPr>
        </p:nvGraphicFramePr>
        <p:xfrm>
          <a:off x="3657600" y="2514600"/>
          <a:ext cx="15668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7" name="Equation" r:id="rId10" imgW="749300" imgH="241300" progId="Equation.3">
                  <p:embed/>
                </p:oleObj>
              </mc:Choice>
              <mc:Fallback>
                <p:oleObj name="Equation" r:id="rId10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57600" y="2514600"/>
                        <a:ext cx="1566863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“state boundary surface”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B4BFFF-3872-8445-85B6-B8E213D3E87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066D-3476-6D44-A2F7-507D599EAB48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56" r="-54256"/>
          <a:stretch>
            <a:fillRect/>
          </a:stretch>
        </p:blipFill>
        <p:spPr>
          <a:xfrm>
            <a:off x="228600" y="941388"/>
            <a:ext cx="8686800" cy="5021262"/>
          </a:xfr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629400" y="5562600"/>
            <a:ext cx="9144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rgbClr val="FF3399"/>
                </a:solidFill>
              </a:rPr>
              <a:t>=1+e</a:t>
            </a:r>
            <a:endParaRPr lang="en-US" sz="2000" dirty="0">
              <a:solidFill>
                <a:srgbClr val="FF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2" name="Object 19"/>
              <p:cNvSpPr txBox="1"/>
              <p:nvPr/>
            </p:nvSpPr>
            <p:spPr bwMode="auto">
              <a:xfrm>
                <a:off x="914400" y="4419600"/>
                <a:ext cx="3614738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endParaRPr lang="en-GB"/>
              </a:p>
            </p:txBody>
          </p:sp>
        </mc:Choice>
        <mc:Fallback xmlns="">
          <p:sp>
            <p:nvSpPr>
              <p:cNvPr id="29702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4419600"/>
                <a:ext cx="3614738" cy="8112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457200" y="4343400"/>
            <a:ext cx="4114800" cy="914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429000" y="3886200"/>
            <a:ext cx="838200" cy="457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2334196" y="2747427"/>
            <a:ext cx="4953600" cy="113877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00FF"/>
                </a:solidFill>
              </a:rPr>
              <a:t>Barking mad view !</a:t>
            </a:r>
            <a:br>
              <a:rPr lang="en-US" sz="4400" dirty="0">
                <a:solidFill>
                  <a:srgbClr val="FF00FF"/>
                </a:solidFill>
              </a:rPr>
            </a:br>
            <a:r>
              <a:rPr lang="en-US" i="1" dirty="0">
                <a:solidFill>
                  <a:srgbClr val="FF00FF"/>
                </a:solidFill>
              </a:rPr>
              <a:t>And where is plastic strain ?</a:t>
            </a:r>
            <a:endParaRPr lang="en-US" sz="44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C2796-7C83-49CB-8BD5-FED85D3CF923}"/>
              </a:ext>
            </a:extLst>
          </p:cNvPr>
          <p:cNvSpPr txBox="1"/>
          <p:nvPr/>
        </p:nvSpPr>
        <p:spPr>
          <a:xfrm>
            <a:off x="457200" y="5228455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048C9A"/>
                </a:solidFill>
              </a:rPr>
              <a:t>Combine yield surface with hardening law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967217"/>
              </p:ext>
            </p:extLst>
          </p:nvPr>
        </p:nvGraphicFramePr>
        <p:xfrm>
          <a:off x="609600" y="4343400"/>
          <a:ext cx="390048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9" name="Equation" r:id="rId5" imgW="1866900" imgH="406400" progId="Equation.3">
                  <p:embed/>
                </p:oleObj>
              </mc:Choice>
              <mc:Fallback>
                <p:oleObj name="Equation" r:id="rId5" imgW="18669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4343400"/>
                        <a:ext cx="3900488" cy="84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486A1-F444-45C0-BE51-D56C3CC0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ECA7D-DA6D-45AA-952E-06B00FA6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0A8188-3A4A-4588-98D0-0059DE9B0981}"/>
              </a:ext>
            </a:extLst>
          </p:cNvPr>
          <p:cNvCxnSpPr/>
          <p:nvPr/>
        </p:nvCxnSpPr>
        <p:spPr bwMode="auto">
          <a:xfrm>
            <a:off x="1981200" y="1524000"/>
            <a:ext cx="0" cy="3276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49DE76-97E9-4DB7-89DC-50593B9A33B8}"/>
              </a:ext>
            </a:extLst>
          </p:cNvPr>
          <p:cNvCxnSpPr>
            <a:cxnSpLocks/>
          </p:cNvCxnSpPr>
          <p:nvPr/>
        </p:nvCxnSpPr>
        <p:spPr bwMode="auto">
          <a:xfrm flipH="1">
            <a:off x="1981200" y="4800600"/>
            <a:ext cx="4495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8AD080F-2A52-41AD-9BC3-A494CF7FA03A}"/>
              </a:ext>
            </a:extLst>
          </p:cNvPr>
          <p:cNvSpPr txBox="1"/>
          <p:nvPr/>
        </p:nvSpPr>
        <p:spPr>
          <a:xfrm>
            <a:off x="3733800" y="4902043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ln(</a:t>
            </a:r>
            <a:r>
              <a:rPr lang="en-GB" sz="2000" i="1" dirty="0"/>
              <a:t>p</a:t>
            </a:r>
            <a:r>
              <a:rPr lang="en-GB" sz="2000" dirty="0"/>
              <a:t>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4B7A3B-68F5-4592-B22C-44099B26A2F7}"/>
              </a:ext>
            </a:extLst>
          </p:cNvPr>
          <p:cNvCxnSpPr/>
          <p:nvPr/>
        </p:nvCxnSpPr>
        <p:spPr bwMode="auto">
          <a:xfrm>
            <a:off x="3124200" y="1752600"/>
            <a:ext cx="2667000" cy="2286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48C9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9B79F1-17D3-4E4A-AB6E-18405D628378}"/>
              </a:ext>
            </a:extLst>
          </p:cNvPr>
          <p:cNvSpPr txBox="1"/>
          <p:nvPr/>
        </p:nvSpPr>
        <p:spPr>
          <a:xfrm>
            <a:off x="2743200" y="1466492"/>
            <a:ext cx="1243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048C9A"/>
                </a:solidFill>
              </a:rPr>
              <a:t>CSL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1077EC-67EF-446C-AEE5-A5287CBA02C5}"/>
              </a:ext>
            </a:extLst>
          </p:cNvPr>
          <p:cNvSpPr/>
          <p:nvPr/>
        </p:nvSpPr>
        <p:spPr bwMode="auto">
          <a:xfrm>
            <a:off x="3575536" y="2121608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A088D-95F7-4264-9460-1AD8F706C37F}"/>
              </a:ext>
            </a:extLst>
          </p:cNvPr>
          <p:cNvSpPr txBox="1"/>
          <p:nvPr/>
        </p:nvSpPr>
        <p:spPr>
          <a:xfrm>
            <a:off x="3666390" y="188622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685BE7-35EA-4F1C-AF68-FFBEEB165567}"/>
              </a:ext>
            </a:extLst>
          </p:cNvPr>
          <p:cNvSpPr/>
          <p:nvPr/>
        </p:nvSpPr>
        <p:spPr bwMode="auto">
          <a:xfrm>
            <a:off x="4495800" y="2933700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4B45A7-3005-483B-83E4-5FC736DCEF16}"/>
              </a:ext>
            </a:extLst>
          </p:cNvPr>
          <p:cNvSpPr txBox="1"/>
          <p:nvPr/>
        </p:nvSpPr>
        <p:spPr>
          <a:xfrm>
            <a:off x="4549928" y="267426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/>
              <a:t>B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A9DD66-7F8B-41E5-8D7D-5EA4EB69B2F7}"/>
              </a:ext>
            </a:extLst>
          </p:cNvPr>
          <p:cNvCxnSpPr/>
          <p:nvPr/>
        </p:nvCxnSpPr>
        <p:spPr bwMode="auto">
          <a:xfrm>
            <a:off x="4913313" y="3429000"/>
            <a:ext cx="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1F15BD-2181-43D6-A9DE-98227ADC141B}"/>
              </a:ext>
            </a:extLst>
          </p:cNvPr>
          <p:cNvCxnSpPr>
            <a:cxnSpLocks/>
          </p:cNvCxnSpPr>
          <p:nvPr/>
        </p:nvCxnSpPr>
        <p:spPr bwMode="auto">
          <a:xfrm>
            <a:off x="4913313" y="3726776"/>
            <a:ext cx="3810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831BA02-AC43-433C-AA49-6C885F89141B}"/>
              </a:ext>
            </a:extLst>
          </p:cNvPr>
          <p:cNvSpPr txBox="1"/>
          <p:nvPr/>
        </p:nvSpPr>
        <p:spPr>
          <a:xfrm>
            <a:off x="4608513" y="334254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48C9A"/>
                </a:solidFill>
                <a:latin typeface="Symbol" panose="05050102010706020507" pitchFamily="18" charset="2"/>
              </a:rPr>
              <a:t>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767CA7-51E0-483B-AD0D-2B63A414FC2D}"/>
              </a:ext>
            </a:extLst>
          </p:cNvPr>
          <p:cNvCxnSpPr>
            <a:cxnSpLocks/>
            <a:endCxn id="16" idx="2"/>
          </p:cNvCxnSpPr>
          <p:nvPr/>
        </p:nvCxnSpPr>
        <p:spPr bwMode="auto">
          <a:xfrm>
            <a:off x="3470032" y="2699305"/>
            <a:ext cx="1025768" cy="31059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0BEC07D-B05C-42AE-9DF6-40F7EECE9F34}"/>
              </a:ext>
            </a:extLst>
          </p:cNvPr>
          <p:cNvCxnSpPr>
            <a:cxnSpLocks/>
          </p:cNvCxnSpPr>
          <p:nvPr/>
        </p:nvCxnSpPr>
        <p:spPr bwMode="auto">
          <a:xfrm>
            <a:off x="3825844" y="2865998"/>
            <a:ext cx="0" cy="1645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5C46086-5C1C-4B60-BB16-C7161DCE55F6}"/>
              </a:ext>
            </a:extLst>
          </p:cNvPr>
          <p:cNvCxnSpPr>
            <a:cxnSpLocks/>
          </p:cNvCxnSpPr>
          <p:nvPr/>
        </p:nvCxnSpPr>
        <p:spPr bwMode="auto">
          <a:xfrm>
            <a:off x="3825844" y="3033487"/>
            <a:ext cx="5015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D09D8D0-BFFF-43E3-8B5F-7D08C0A6E7EE}"/>
              </a:ext>
            </a:extLst>
          </p:cNvPr>
          <p:cNvSpPr txBox="1"/>
          <p:nvPr/>
        </p:nvSpPr>
        <p:spPr>
          <a:xfrm>
            <a:off x="3508134" y="2664766"/>
            <a:ext cx="310656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FF"/>
                </a:solidFill>
                <a:latin typeface="Symbol" panose="05050102010706020507" pitchFamily="18" charset="2"/>
              </a:rPr>
              <a:t>k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D99BC84-DB56-40D6-AD6A-0098C3AA6A75}"/>
              </a:ext>
            </a:extLst>
          </p:cNvPr>
          <p:cNvSpPr/>
          <p:nvPr/>
        </p:nvSpPr>
        <p:spPr bwMode="auto">
          <a:xfrm>
            <a:off x="3569674" y="2669602"/>
            <a:ext cx="152400" cy="1524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3CFADB-7C96-4ACC-9A7D-8323C8365EAD}"/>
              </a:ext>
            </a:extLst>
          </p:cNvPr>
          <p:cNvSpPr txBox="1"/>
          <p:nvPr/>
        </p:nvSpPr>
        <p:spPr>
          <a:xfrm>
            <a:off x="1444787" y="1594408"/>
            <a:ext cx="492443" cy="22097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2000" dirty="0"/>
              <a:t>void ratio, </a:t>
            </a:r>
            <a:r>
              <a:rPr lang="en-GB" sz="2000" i="1" dirty="0"/>
              <a:t>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533FE47-75B7-4611-941D-3986031BBA97}"/>
              </a:ext>
            </a:extLst>
          </p:cNvPr>
          <p:cNvCxnSpPr>
            <a:cxnSpLocks/>
          </p:cNvCxnSpPr>
          <p:nvPr/>
        </p:nvCxnSpPr>
        <p:spPr bwMode="auto">
          <a:xfrm>
            <a:off x="3645874" y="2286000"/>
            <a:ext cx="0" cy="3111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DB2A2AC-6B7D-44EF-B840-C22F2F32F233}"/>
              </a:ext>
            </a:extLst>
          </p:cNvPr>
          <p:cNvSpPr txBox="1"/>
          <p:nvPr/>
        </p:nvSpPr>
        <p:spPr>
          <a:xfrm>
            <a:off x="2258068" y="2176085"/>
            <a:ext cx="1243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Plastic void ratio change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52886EB-B6EE-4F5B-B6FE-107614D3415A}"/>
              </a:ext>
            </a:extLst>
          </p:cNvPr>
          <p:cNvCxnSpPr>
            <a:cxnSpLocks/>
          </p:cNvCxnSpPr>
          <p:nvPr/>
        </p:nvCxnSpPr>
        <p:spPr bwMode="auto">
          <a:xfrm>
            <a:off x="3259012" y="2437695"/>
            <a:ext cx="3868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oval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B5519B5-9D86-40F4-B813-ACBD510850CD}"/>
              </a:ext>
            </a:extLst>
          </p:cNvPr>
          <p:cNvSpPr txBox="1"/>
          <p:nvPr/>
        </p:nvSpPr>
        <p:spPr>
          <a:xfrm>
            <a:off x="5486399" y="1976735"/>
            <a:ext cx="358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1">
                    <a:lumMod val="25000"/>
                  </a:schemeClr>
                </a:solidFill>
              </a:rPr>
              <a:t>de</a:t>
            </a:r>
            <a:r>
              <a:rPr lang="en-GB" i="1" baseline="30000" dirty="0">
                <a:solidFill>
                  <a:schemeClr val="accent1">
                    <a:lumMod val="25000"/>
                  </a:schemeClr>
                </a:solidFill>
              </a:rPr>
              <a:t>p</a:t>
            </a:r>
            <a:r>
              <a:rPr lang="en-GB" i="1" dirty="0">
                <a:solidFill>
                  <a:schemeClr val="accent1">
                    <a:lumMod val="25000"/>
                  </a:schemeClr>
                </a:solidFill>
              </a:rPr>
              <a:t> = </a:t>
            </a:r>
            <a:r>
              <a:rPr lang="en-GB" i="1" dirty="0">
                <a:solidFill>
                  <a:schemeClr val="accent1">
                    <a:lumMod val="25000"/>
                  </a:schemeClr>
                </a:solidFill>
                <a:latin typeface="Symbol" panose="05050102010706020507" pitchFamily="18" charset="2"/>
              </a:rPr>
              <a:t>- </a:t>
            </a:r>
            <a:r>
              <a:rPr lang="en-GB" i="1" dirty="0">
                <a:solidFill>
                  <a:schemeClr val="accent1">
                    <a:lumMod val="25000"/>
                  </a:schemeClr>
                </a:solidFill>
              </a:rPr>
              <a:t> (</a:t>
            </a:r>
            <a:r>
              <a:rPr lang="en-GB" i="1" dirty="0">
                <a:solidFill>
                  <a:schemeClr val="accent1">
                    <a:lumMod val="25000"/>
                  </a:schemeClr>
                </a:solidFill>
                <a:latin typeface="Symbol" panose="05050102010706020507" pitchFamily="18" charset="2"/>
              </a:rPr>
              <a:t>l- k</a:t>
            </a:r>
            <a:r>
              <a:rPr lang="en-GB" i="1" dirty="0">
                <a:solidFill>
                  <a:schemeClr val="accent1">
                    <a:lumMod val="25000"/>
                  </a:schemeClr>
                </a:solidFill>
              </a:rPr>
              <a:t>) </a:t>
            </a:r>
            <a:r>
              <a:rPr lang="en-GB" i="1" dirty="0" err="1">
                <a:solidFill>
                  <a:schemeClr val="accent1">
                    <a:lumMod val="25000"/>
                  </a:schemeClr>
                </a:solidFill>
              </a:rPr>
              <a:t>dp</a:t>
            </a:r>
            <a:r>
              <a:rPr lang="en-GB" i="1" baseline="-25000" dirty="0" err="1">
                <a:solidFill>
                  <a:schemeClr val="accent1">
                    <a:lumMod val="25000"/>
                  </a:schemeClr>
                </a:solidFill>
              </a:rPr>
              <a:t>c</a:t>
            </a:r>
            <a:r>
              <a:rPr lang="en-GB" i="1" dirty="0">
                <a:solidFill>
                  <a:schemeClr val="accent1">
                    <a:lumMod val="25000"/>
                  </a:schemeClr>
                </a:solidFill>
              </a:rPr>
              <a:t> / p</a:t>
            </a:r>
            <a:r>
              <a:rPr lang="en-GB" i="1" baseline="-25000" dirty="0">
                <a:solidFill>
                  <a:schemeClr val="accent1">
                    <a:lumMod val="25000"/>
                  </a:schemeClr>
                </a:solidFill>
              </a:rPr>
              <a:t>c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09D8EF6-36A7-4B5A-9FEB-FB87D769C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28600"/>
            <a:ext cx="6934200" cy="685800"/>
          </a:xfrm>
        </p:spPr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Let us do hardening properly…</a:t>
            </a:r>
          </a:p>
        </p:txBody>
      </p:sp>
    </p:spTree>
    <p:extLst>
      <p:ext uri="{BB962C8B-B14F-4D97-AF65-F5344CB8AC3E}">
        <p14:creationId xmlns:p14="http://schemas.microsoft.com/office/powerpoint/2010/main" val="389012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419600" y="3581400"/>
            <a:ext cx="3048000" cy="14478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Strain-induced hardening…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021263"/>
          </a:xfrm>
        </p:spPr>
        <p:txBody>
          <a:bodyPr/>
          <a:lstStyle/>
          <a:p>
            <a:pPr>
              <a:defRPr/>
            </a:pPr>
            <a:r>
              <a:rPr lang="en-US" dirty="0"/>
              <a:t>Plastic void ratio change: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Strain to void ratio……</a:t>
            </a:r>
          </a:p>
          <a:p>
            <a:pPr>
              <a:defRPr/>
            </a:pPr>
            <a:endParaRPr lang="en-US" dirty="0"/>
          </a:p>
          <a:p>
            <a:pPr marL="0" indent="0">
              <a:buNone/>
              <a:defRPr/>
            </a:pP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400" b="1" dirty="0">
                <a:solidFill>
                  <a:srgbClr val="4597A0"/>
                </a:solidFill>
              </a:rPr>
              <a:t>PLASTIC HARDENING: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B4BFFF-3872-8445-85B6-B8E213D3E87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36CAD-666D-A941-AE59-A1B1A734AEE3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570722"/>
              </p:ext>
            </p:extLst>
          </p:nvPr>
        </p:nvGraphicFramePr>
        <p:xfrm>
          <a:off x="4579938" y="2438400"/>
          <a:ext cx="23542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8" name="Equation" r:id="rId3" imgW="1066800" imgH="254000" progId="Equation.3">
                  <p:embed/>
                </p:oleObj>
              </mc:Choice>
              <mc:Fallback>
                <p:oleObj name="Equation" r:id="rId3" imgW="1066800" imgH="254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2438400"/>
                        <a:ext cx="235426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502780"/>
              </p:ext>
            </p:extLst>
          </p:nvPr>
        </p:nvGraphicFramePr>
        <p:xfrm>
          <a:off x="4419600" y="3683000"/>
          <a:ext cx="2971800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9" name="Equation" r:id="rId5" imgW="990600" imgH="431800" progId="Equation.3">
                  <p:embed/>
                </p:oleObj>
              </mc:Choice>
              <mc:Fallback>
                <p:oleObj name="Equation" r:id="rId5" imgW="9906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683000"/>
                        <a:ext cx="2971800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486400" y="3429000"/>
            <a:ext cx="1143000" cy="1676400"/>
          </a:xfrm>
          <a:prstGeom prst="ellipse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43600" y="52578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FF"/>
                </a:solidFill>
              </a:rPr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629400" y="3429000"/>
            <a:ext cx="762000" cy="1676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72C585-58BD-4DF9-9D4C-CB1D60FA97BD}"/>
              </a:ext>
            </a:extLst>
          </p:cNvPr>
          <p:cNvSpPr txBox="1"/>
          <p:nvPr/>
        </p:nvSpPr>
        <p:spPr>
          <a:xfrm>
            <a:off x="4537686" y="1333764"/>
            <a:ext cx="376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accent1">
                    <a:lumMod val="25000"/>
                  </a:schemeClr>
                </a:solidFill>
              </a:rPr>
              <a:t>de</a:t>
            </a:r>
            <a:r>
              <a:rPr lang="en-GB" i="1" baseline="30000" dirty="0">
                <a:solidFill>
                  <a:schemeClr val="accent1">
                    <a:lumMod val="25000"/>
                  </a:schemeClr>
                </a:solidFill>
              </a:rPr>
              <a:t>p</a:t>
            </a:r>
            <a:r>
              <a:rPr lang="en-GB" i="1" dirty="0">
                <a:solidFill>
                  <a:schemeClr val="accent1">
                    <a:lumMod val="25000"/>
                  </a:schemeClr>
                </a:solidFill>
              </a:rPr>
              <a:t> = </a:t>
            </a:r>
            <a:r>
              <a:rPr lang="en-GB" i="1" dirty="0">
                <a:solidFill>
                  <a:schemeClr val="accent1">
                    <a:lumMod val="25000"/>
                  </a:schemeClr>
                </a:solidFill>
                <a:latin typeface="Symbol" panose="05050102010706020507" pitchFamily="18" charset="2"/>
              </a:rPr>
              <a:t>- </a:t>
            </a:r>
            <a:r>
              <a:rPr lang="en-GB" i="1" dirty="0">
                <a:solidFill>
                  <a:schemeClr val="accent1">
                    <a:lumMod val="25000"/>
                  </a:schemeClr>
                </a:solidFill>
              </a:rPr>
              <a:t> (</a:t>
            </a:r>
            <a:r>
              <a:rPr lang="en-GB" i="1" dirty="0">
                <a:solidFill>
                  <a:schemeClr val="accent1">
                    <a:lumMod val="25000"/>
                  </a:schemeClr>
                </a:solidFill>
                <a:latin typeface="Symbol" panose="05050102010706020507" pitchFamily="18" charset="2"/>
              </a:rPr>
              <a:t>l- k</a:t>
            </a:r>
            <a:r>
              <a:rPr lang="en-GB" i="1" dirty="0">
                <a:solidFill>
                  <a:schemeClr val="accent1">
                    <a:lumMod val="25000"/>
                  </a:schemeClr>
                </a:solidFill>
              </a:rPr>
              <a:t>) </a:t>
            </a:r>
            <a:r>
              <a:rPr lang="en-GB" i="1" dirty="0" err="1">
                <a:solidFill>
                  <a:schemeClr val="accent1">
                    <a:lumMod val="25000"/>
                  </a:schemeClr>
                </a:solidFill>
              </a:rPr>
              <a:t>dp</a:t>
            </a:r>
            <a:r>
              <a:rPr lang="en-GB" i="1" baseline="-25000" dirty="0" err="1">
                <a:solidFill>
                  <a:schemeClr val="accent1">
                    <a:lumMod val="25000"/>
                  </a:schemeClr>
                </a:solidFill>
              </a:rPr>
              <a:t>c</a:t>
            </a:r>
            <a:r>
              <a:rPr lang="en-GB" i="1" dirty="0">
                <a:solidFill>
                  <a:schemeClr val="accent1">
                    <a:lumMod val="25000"/>
                  </a:schemeClr>
                </a:solidFill>
              </a:rPr>
              <a:t> / p</a:t>
            </a:r>
            <a:r>
              <a:rPr lang="en-GB" i="1" baseline="-25000" dirty="0">
                <a:solidFill>
                  <a:schemeClr val="accent1">
                    <a:lumMod val="25000"/>
                  </a:schemeClr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/>
      <p:bldP spid="11" grpId="0" animBg="1"/>
      <p:bldP spid="12" grpId="0"/>
      <p:bldP spid="13" grpId="0" animBg="1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Consistency condition </a:t>
            </a:r>
          </a:p>
        </p:txBody>
      </p:sp>
      <p:pic>
        <p:nvPicPr>
          <p:cNvPr id="1843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1" r="-886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B4BFFF-3872-8445-85B6-B8E213D3E87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B8ED7-5874-5C4E-949A-2480025A7E5A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cxnSp>
        <p:nvCxnSpPr>
          <p:cNvPr id="18437" name="Straight Arrow Connector 7"/>
          <p:cNvCxnSpPr>
            <a:cxnSpLocks noChangeShapeType="1"/>
          </p:cNvCxnSpPr>
          <p:nvPr/>
        </p:nvCxnSpPr>
        <p:spPr bwMode="auto">
          <a:xfrm flipV="1">
            <a:off x="3048000" y="1981200"/>
            <a:ext cx="762000" cy="1143000"/>
          </a:xfrm>
          <a:prstGeom prst="straightConnector1">
            <a:avLst/>
          </a:prstGeom>
          <a:noFill/>
          <a:ln w="50800">
            <a:solidFill>
              <a:srgbClr val="FF00FF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Oval 8"/>
          <p:cNvSpPr/>
          <p:nvPr/>
        </p:nvSpPr>
        <p:spPr bwMode="auto">
          <a:xfrm>
            <a:off x="4114800" y="35814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-32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343400" y="3352800"/>
            <a:ext cx="1676400" cy="3048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4267200" y="2590800"/>
            <a:ext cx="914400" cy="10668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4" name="Straight Arrow Connector 13"/>
          <p:cNvCxnSpPr>
            <a:stCxn id="9" idx="7"/>
          </p:cNvCxnSpPr>
          <p:nvPr/>
        </p:nvCxnSpPr>
        <p:spPr bwMode="auto">
          <a:xfrm flipH="1" flipV="1">
            <a:off x="3200400" y="2133600"/>
            <a:ext cx="1109663" cy="1481138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4419600" y="3657600"/>
            <a:ext cx="2133600" cy="3048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10200" y="1219200"/>
            <a:ext cx="3505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Stresses must remain on yield surface during plastic yield</a:t>
            </a:r>
          </a:p>
        </p:txBody>
      </p:sp>
      <p:sp>
        <p:nvSpPr>
          <p:cNvPr id="18448" name="TextBox 1"/>
          <p:cNvSpPr txBox="1">
            <a:spLocks noChangeArrowheads="1"/>
          </p:cNvSpPr>
          <p:nvPr/>
        </p:nvSpPr>
        <p:spPr bwMode="auto">
          <a:xfrm>
            <a:off x="1981200" y="1600200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FF"/>
                </a:solidFill>
              </a:rPr>
              <a:t>Hardening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Standard ideas for consistency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Yield surface:  </a:t>
            </a:r>
            <a:r>
              <a:rPr lang="en-US" b="1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F(</a:t>
            </a:r>
            <a:r>
              <a:rPr lang="en-US" b="1" dirty="0">
                <a:solidFill>
                  <a:srgbClr val="0000FF"/>
                </a:solidFill>
                <a:latin typeface="Symbol" charset="0"/>
                <a:ea typeface="ヒラギノ角ゴ Pro W3" charset="0"/>
                <a:cs typeface="Symbol" charset="0"/>
              </a:rPr>
              <a:t>s, </a:t>
            </a:r>
            <a:r>
              <a:rPr lang="en-US" b="1" i="1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 b="1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b="1" dirty="0">
                <a:solidFill>
                  <a:srgbClr val="0000FF"/>
                </a:solidFill>
                <a:latin typeface="Symbol" charset="0"/>
                <a:ea typeface="ヒラギノ角ゴ Pro W3" charset="0"/>
                <a:cs typeface="Symbol" charset="0"/>
              </a:rPr>
              <a:t>z</a:t>
            </a:r>
            <a:r>
              <a:rPr lang="en-GB" b="1" dirty="0">
                <a:solidFill>
                  <a:srgbClr val="0000FF"/>
                </a:solidFill>
                <a:latin typeface="Symbol" charset="0"/>
                <a:ea typeface="ヒラギノ角ゴ Pro W3" charset="0"/>
                <a:cs typeface="Symbol" charset="0"/>
              </a:rPr>
              <a:t>...</a:t>
            </a:r>
            <a:r>
              <a:rPr lang="en-US" b="1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) = 0</a:t>
            </a:r>
          </a:p>
          <a:p>
            <a:pPr lvl="2"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If F &lt; 0 then ‘elastic’</a:t>
            </a:r>
          </a:p>
          <a:p>
            <a:pPr lvl="2"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If F=0 then ‘plastic’</a:t>
            </a:r>
          </a:p>
          <a:p>
            <a:pPr lvl="2"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F&gt;0 not admissible</a:t>
            </a:r>
          </a:p>
          <a:p>
            <a:pPr>
              <a:defRPr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CONSISTENCY CONDITION </a:t>
            </a:r>
          </a:p>
          <a:p>
            <a:pPr lvl="2"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Must remain on the yield surface during yielding</a:t>
            </a:r>
          </a:p>
          <a:p>
            <a:pPr lvl="2"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mathematically: </a:t>
            </a:r>
            <a:r>
              <a:rPr lang="en-US" b="1" dirty="0" err="1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dF</a:t>
            </a:r>
            <a:r>
              <a:rPr lang="en-US" b="1" dirty="0">
                <a:solidFill>
                  <a:srgbClr val="0000FF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= 0</a:t>
            </a:r>
          </a:p>
          <a:p>
            <a:pPr marL="0" indent="0">
              <a:buFont typeface="Wingdings" charset="0"/>
              <a:buNone/>
              <a:defRPr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Rewrite OCC yield surface as:</a:t>
            </a:r>
          </a:p>
          <a:p>
            <a:pPr>
              <a:defRPr/>
            </a:pP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6D9FF2F-5813-4C47-9A90-1CA5DF5B143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85EFD-83D5-F94E-A5BA-6F6C24E33906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p:graphicFrame>
        <p:nvGraphicFramePr>
          <p:cNvPr id="19461" name="Object 3"/>
          <p:cNvGraphicFramePr>
            <a:graphicFrameLocks noChangeAspect="1"/>
          </p:cNvGraphicFramePr>
          <p:nvPr/>
        </p:nvGraphicFramePr>
        <p:xfrm>
          <a:off x="4648200" y="4267200"/>
          <a:ext cx="2593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7" name="Equation" r:id="rId3" imgW="1256755" imgH="482391" progId="Equation.3">
                  <p:embed/>
                </p:oleObj>
              </mc:Choice>
              <mc:Fallback>
                <p:oleObj name="Equation" r:id="rId3" imgW="1256755" imgH="482391" progId="Equation.3">
                  <p:embed/>
                  <p:pic>
                    <p:nvPicPr>
                      <p:cNvPr id="1946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267200"/>
                        <a:ext cx="25939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Plastic strains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EC6632-D364-4142-BF61-F79377AFB9B9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F02DC-D647-054A-9A51-16BCD714790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3686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1" r="-8861"/>
          <a:stretch>
            <a:fillRect/>
          </a:stretch>
        </p:blipFill>
        <p:spPr/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038600" y="2514600"/>
            <a:ext cx="3657600" cy="2667000"/>
            <a:chOff x="4038600" y="2514600"/>
            <a:chExt cx="3657600" cy="2667000"/>
          </a:xfrm>
        </p:grpSpPr>
        <p:cxnSp>
          <p:nvCxnSpPr>
            <p:cNvPr id="36875" name="Straight Arrow Connector 10"/>
            <p:cNvCxnSpPr>
              <a:cxnSpLocks noChangeShapeType="1"/>
            </p:cNvCxnSpPr>
            <p:nvPr/>
          </p:nvCxnSpPr>
          <p:spPr bwMode="auto">
            <a:xfrm>
              <a:off x="4038600" y="4953000"/>
              <a:ext cx="685800" cy="0"/>
            </a:xfrm>
            <a:prstGeom prst="straightConnector1">
              <a:avLst/>
            </a:prstGeom>
            <a:noFill/>
            <a:ln w="50800">
              <a:solidFill>
                <a:srgbClr val="0000FF"/>
              </a:solidFill>
              <a:round/>
              <a:headEnd type="none" w="med" len="lg"/>
              <a:tailEnd type="arrow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6876" name="Group 19"/>
            <p:cNvGrpSpPr>
              <a:grpSpLocks/>
            </p:cNvGrpSpPr>
            <p:nvPr/>
          </p:nvGrpSpPr>
          <p:grpSpPr bwMode="auto">
            <a:xfrm>
              <a:off x="4953000" y="2514600"/>
              <a:ext cx="2743200" cy="2667000"/>
              <a:chOff x="4953000" y="2514600"/>
              <a:chExt cx="2743200" cy="2667000"/>
            </a:xfrm>
          </p:grpSpPr>
          <p:cxnSp>
            <p:nvCxnSpPr>
              <p:cNvPr id="36877" name="Straight Connector 14"/>
              <p:cNvCxnSpPr>
                <a:cxnSpLocks noChangeShapeType="1"/>
              </p:cNvCxnSpPr>
              <p:nvPr/>
            </p:nvCxnSpPr>
            <p:spPr bwMode="auto">
              <a:xfrm>
                <a:off x="4953000" y="2514600"/>
                <a:ext cx="0" cy="2590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6878" name="Straight Arrow Connector 16"/>
              <p:cNvCxnSpPr>
                <a:cxnSpLocks noChangeShapeType="1"/>
              </p:cNvCxnSpPr>
              <p:nvPr/>
            </p:nvCxnSpPr>
            <p:spPr bwMode="auto">
              <a:xfrm flipH="1">
                <a:off x="4953000" y="4953000"/>
                <a:ext cx="762000" cy="0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 type="none" w="med" len="lg"/>
                <a:tailEnd type="arrow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6879" name="TextBox 18"/>
              <p:cNvSpPr txBox="1">
                <a:spLocks noChangeArrowheads="1"/>
              </p:cNvSpPr>
              <p:nvPr/>
            </p:nvSpPr>
            <p:spPr bwMode="auto">
              <a:xfrm>
                <a:off x="5791200" y="4724400"/>
                <a:ext cx="190500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ヒラギノ角ゴ Pro W3" charset="0"/>
                    <a:cs typeface="ヒラギノ角ゴ Pro W3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0000FF"/>
                    </a:solidFill>
                  </a:rPr>
                  <a:t>Elastic</a:t>
                </a:r>
              </a:p>
            </p:txBody>
          </p:sp>
        </p:grp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1752600" y="4114800"/>
            <a:ext cx="2971800" cy="533400"/>
            <a:chOff x="1752600" y="4114800"/>
            <a:chExt cx="2971800" cy="533400"/>
          </a:xfrm>
        </p:grpSpPr>
        <p:cxnSp>
          <p:nvCxnSpPr>
            <p:cNvPr id="36873" name="Straight Arrow Connector 9"/>
            <p:cNvCxnSpPr>
              <a:cxnSpLocks noChangeShapeType="1"/>
            </p:cNvCxnSpPr>
            <p:nvPr/>
          </p:nvCxnSpPr>
          <p:spPr bwMode="auto">
            <a:xfrm>
              <a:off x="1752600" y="4648200"/>
              <a:ext cx="2971800" cy="0"/>
            </a:xfrm>
            <a:prstGeom prst="straightConnector1">
              <a:avLst/>
            </a:prstGeom>
            <a:noFill/>
            <a:ln w="50800">
              <a:solidFill>
                <a:srgbClr val="FF00FF"/>
              </a:solidFill>
              <a:round/>
              <a:headEnd type="arrow" w="med" len="lg"/>
              <a:tailEnd type="arrow" w="med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874" name="TextBox 20"/>
            <p:cNvSpPr txBox="1">
              <a:spLocks noChangeArrowheads="1"/>
            </p:cNvSpPr>
            <p:nvPr/>
          </p:nvSpPr>
          <p:spPr bwMode="auto">
            <a:xfrm>
              <a:off x="2590800" y="4114800"/>
              <a:ext cx="137160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FF"/>
                  </a:solidFill>
                </a:rPr>
                <a:t>Plastic</a:t>
              </a:r>
            </a:p>
          </p:txBody>
        </p:sp>
      </p:grpSp>
      <p:sp>
        <p:nvSpPr>
          <p:cNvPr id="108551" name="TextBox 23"/>
          <p:cNvSpPr txBox="1">
            <a:spLocks noChangeArrowheads="1"/>
          </p:cNvSpPr>
          <p:nvPr/>
        </p:nvSpPr>
        <p:spPr bwMode="auto">
          <a:xfrm>
            <a:off x="5638800" y="3581400"/>
            <a:ext cx="2438400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4000" i="1" dirty="0">
                <a:latin typeface="Symbol" charset="0"/>
                <a:cs typeface="Symbol" charset="0"/>
              </a:rPr>
              <a:t>e</a:t>
            </a:r>
            <a:r>
              <a:rPr lang="en-US" sz="4000" dirty="0"/>
              <a:t> = </a:t>
            </a:r>
            <a:r>
              <a:rPr lang="en-US" sz="4000" i="1" dirty="0" err="1">
                <a:solidFill>
                  <a:srgbClr val="FF00FF"/>
                </a:solidFill>
                <a:latin typeface="Symbol" charset="0"/>
                <a:cs typeface="Symbol" charset="0"/>
              </a:rPr>
              <a:t>e</a:t>
            </a:r>
            <a:r>
              <a:rPr lang="en-US" sz="4000" baseline="30000" dirty="0" err="1">
                <a:solidFill>
                  <a:srgbClr val="FF00FF"/>
                </a:solidFill>
              </a:rPr>
              <a:t>p</a:t>
            </a:r>
            <a:r>
              <a:rPr lang="en-US" sz="4000" dirty="0"/>
              <a:t> + </a:t>
            </a:r>
            <a:r>
              <a:rPr lang="en-US" sz="4000" i="1" dirty="0" err="1">
                <a:solidFill>
                  <a:srgbClr val="3366FF"/>
                </a:solidFill>
                <a:latin typeface="Symbol" charset="0"/>
                <a:cs typeface="Symbol" charset="0"/>
              </a:rPr>
              <a:t>e</a:t>
            </a:r>
            <a:r>
              <a:rPr lang="en-US" sz="4000" baseline="30000" dirty="0" err="1">
                <a:solidFill>
                  <a:srgbClr val="3366FF"/>
                </a:solidFill>
              </a:rPr>
              <a:t>e</a:t>
            </a:r>
            <a:endParaRPr lang="en-US" sz="4000" baseline="30000" dirty="0">
              <a:solidFill>
                <a:srgbClr val="3366FF"/>
              </a:solidFill>
            </a:endParaRPr>
          </a:p>
        </p:txBody>
      </p:sp>
      <p:sp>
        <p:nvSpPr>
          <p:cNvPr id="36872" name="Rectangle 17"/>
          <p:cNvSpPr>
            <a:spLocks noChangeArrowheads="1"/>
          </p:cNvSpPr>
          <p:nvPr/>
        </p:nvSpPr>
        <p:spPr bwMode="auto">
          <a:xfrm>
            <a:off x="6781800" y="5943600"/>
            <a:ext cx="220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48C9A"/>
                </a:solidFill>
              </a:rPr>
              <a:t>[Tresca, 1884]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E22191-1949-4A48-A33A-056D7AE877D6}"/>
              </a:ext>
            </a:extLst>
          </p:cNvPr>
          <p:cNvSpPr txBox="1"/>
          <p:nvPr/>
        </p:nvSpPr>
        <p:spPr>
          <a:xfrm>
            <a:off x="5643563" y="3181290"/>
            <a:ext cx="342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Applies to all strains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1" grpId="0" animBg="1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055768"/>
              </p:ext>
            </p:extLst>
          </p:nvPr>
        </p:nvGraphicFramePr>
        <p:xfrm>
          <a:off x="1981200" y="3429000"/>
          <a:ext cx="2723660" cy="113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2" name="Equation" r:id="rId3" imgW="1193800" imgH="495300" progId="Equation.3">
                  <p:embed/>
                </p:oleObj>
              </mc:Choice>
              <mc:Fallback>
                <p:oleObj name="Equation" r:id="rId3" imgW="11938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3429000"/>
                        <a:ext cx="2723660" cy="1130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89A927-C212-924E-AFE4-6EB1A705AA87}" type="slidenum">
              <a:rPr lang="en-US"/>
              <a:pPr>
                <a:defRPr/>
              </a:pPr>
              <a:t>40</a:t>
            </a:fld>
            <a:endParaRPr lang="en-US"/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762000" y="1905000"/>
          <a:ext cx="22860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3" name="Equation" r:id="rId5" imgW="1256755" imgH="482391" progId="Equation.3">
                  <p:embed/>
                </p:oleObj>
              </mc:Choice>
              <mc:Fallback>
                <p:oleObj name="Equation" r:id="rId5" imgW="1256755" imgH="482391" progId="Equation.3">
                  <p:embed/>
                  <p:pic>
                    <p:nvPicPr>
                      <p:cNvPr id="2048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5000"/>
                        <a:ext cx="22860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dirty="0"/>
              <a:t>For yield surface written as F=0, </a:t>
            </a:r>
            <a:r>
              <a:rPr lang="en-US" b="1" i="1" dirty="0">
                <a:solidFill>
                  <a:srgbClr val="FF3399"/>
                </a:solidFill>
              </a:rPr>
              <a:t>consistency is </a:t>
            </a:r>
            <a:r>
              <a:rPr lang="en-US" b="1" i="1" dirty="0" err="1">
                <a:solidFill>
                  <a:srgbClr val="FF3399"/>
                </a:solidFill>
              </a:rPr>
              <a:t>dF</a:t>
            </a:r>
            <a:r>
              <a:rPr lang="en-US" b="1" i="1" dirty="0">
                <a:solidFill>
                  <a:srgbClr val="FF3399"/>
                </a:solidFill>
              </a:rPr>
              <a:t>=0</a:t>
            </a:r>
          </a:p>
        </p:txBody>
      </p:sp>
      <p:sp>
        <p:nvSpPr>
          <p:cNvPr id="230405" name="AutoShape 5"/>
          <p:cNvSpPr>
            <a:spLocks noChangeArrowheads="1"/>
          </p:cNvSpPr>
          <p:nvPr/>
        </p:nvSpPr>
        <p:spPr bwMode="auto">
          <a:xfrm>
            <a:off x="3657600" y="2057400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30406" name="Object 6"/>
          <p:cNvGraphicFramePr>
            <a:graphicFrameLocks noChangeAspect="1"/>
          </p:cNvGraphicFramePr>
          <p:nvPr/>
        </p:nvGraphicFramePr>
        <p:xfrm>
          <a:off x="4800600" y="1828800"/>
          <a:ext cx="30480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4" name="Equation" r:id="rId7" imgW="1676400" imgH="508000" progId="Equation.3">
                  <p:embed/>
                </p:oleObj>
              </mc:Choice>
              <mc:Fallback>
                <p:oleObj name="Equation" r:id="rId7" imgW="1676400" imgH="508000" progId="Equation.3">
                  <p:embed/>
                  <p:pic>
                    <p:nvPicPr>
                      <p:cNvPr id="2304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30480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8" name="AutoShape 8"/>
          <p:cNvSpPr>
            <a:spLocks noChangeArrowheads="1"/>
          </p:cNvSpPr>
          <p:nvPr/>
        </p:nvSpPr>
        <p:spPr bwMode="auto">
          <a:xfrm>
            <a:off x="838200" y="3733800"/>
            <a:ext cx="914400" cy="533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0409" name="Text Box 9"/>
          <p:cNvSpPr txBox="1">
            <a:spLocks noChangeArrowheads="1"/>
          </p:cNvSpPr>
          <p:nvPr/>
        </p:nvSpPr>
        <p:spPr bwMode="auto">
          <a:xfrm>
            <a:off x="762000" y="5410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 dirty="0"/>
              <a:t>Use with...</a:t>
            </a:r>
          </a:p>
        </p:txBody>
      </p:sp>
      <p:sp>
        <p:nvSpPr>
          <p:cNvPr id="20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Consistency condition for OCC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05000" y="3352800"/>
            <a:ext cx="2895600" cy="1371600"/>
          </a:xfrm>
          <a:prstGeom prst="rect">
            <a:avLst/>
          </a:prstGeom>
          <a:noFill/>
          <a:ln w="25400">
            <a:solidFill>
              <a:srgbClr val="FF2A7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3238500" y="3541682"/>
            <a:ext cx="571500" cy="1066800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64063" y="4881377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FF"/>
                </a:solidFill>
              </a:rPr>
              <a:t>Hardening Law</a:t>
            </a:r>
          </a:p>
        </p:txBody>
      </p:sp>
      <p:cxnSp>
        <p:nvCxnSpPr>
          <p:cNvPr id="6" name="Straight Arrow Connector 5"/>
          <p:cNvCxnSpPr>
            <a:cxnSpLocks noChangeShapeType="1"/>
            <a:stCxn id="4" idx="1"/>
            <a:endCxn id="2" idx="5"/>
          </p:cNvCxnSpPr>
          <p:nvPr/>
        </p:nvCxnSpPr>
        <p:spPr bwMode="auto">
          <a:xfrm flipH="1" flipV="1">
            <a:off x="3726306" y="4452253"/>
            <a:ext cx="837757" cy="660106"/>
          </a:xfrm>
          <a:prstGeom prst="straightConnector1">
            <a:avLst/>
          </a:prstGeom>
          <a:noFill/>
          <a:ln w="25400">
            <a:solidFill>
              <a:srgbClr val="FF00FF"/>
            </a:solidFill>
            <a:round/>
            <a:headEnd/>
            <a:tailEnd type="arrow" w="med" len="med"/>
          </a:ln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E0F7BDB-B9B3-40BC-8A0D-E2855109E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05200"/>
            <a:ext cx="609600" cy="1066800"/>
          </a:xfrm>
          <a:prstGeom prst="ellipse">
            <a:avLst/>
          </a:prstGeom>
          <a:noFill/>
          <a:ln w="254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0597249-037F-4130-8E6F-A0BB38C059C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639744" y="4037790"/>
            <a:ext cx="870278" cy="660106"/>
          </a:xfrm>
          <a:prstGeom prst="straightConnector1">
            <a:avLst/>
          </a:prstGeom>
          <a:noFill/>
          <a:ln w="25400">
            <a:solidFill>
              <a:srgbClr val="0066FF"/>
            </a:solidFill>
            <a:round/>
            <a:headEnd/>
            <a:tailEnd type="arrow" w="med" len="med"/>
          </a:ln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633616B-026D-4D8A-AFF7-B90002501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9015" y="4433426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66FF"/>
                </a:solidFill>
              </a:rPr>
              <a:t>Loading path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403418"/>
              </p:ext>
            </p:extLst>
          </p:nvPr>
        </p:nvGraphicFramePr>
        <p:xfrm>
          <a:off x="2362200" y="5353304"/>
          <a:ext cx="2514600" cy="63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45" name="Equation" r:id="rId9" imgW="952500" imgH="241300" progId="Equation.3">
                  <p:embed/>
                </p:oleObj>
              </mc:Choice>
              <mc:Fallback>
                <p:oleObj name="Equation" r:id="rId9" imgW="952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62200" y="5353304"/>
                        <a:ext cx="2514600" cy="637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9" grpId="0"/>
      <p:bldP spid="3" grpId="0" animBg="1"/>
      <p:bldP spid="2" grpId="0" animBg="1"/>
      <p:bldP spid="4" grpId="0"/>
      <p:bldP spid="19" grpId="0" animBg="1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Consistency in undrained yielding </a:t>
            </a:r>
          </a:p>
        </p:txBody>
      </p:sp>
      <p:pic>
        <p:nvPicPr>
          <p:cNvPr id="35842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61" r="-8861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8B4BFFF-3872-8445-85B6-B8E213D3E87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04386-733F-6746-A58B-7C2CA1A08B31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p:cxnSp>
        <p:nvCxnSpPr>
          <p:cNvPr id="35845" name="Straight Arrow Connector 7"/>
          <p:cNvCxnSpPr>
            <a:cxnSpLocks noChangeShapeType="1"/>
          </p:cNvCxnSpPr>
          <p:nvPr/>
        </p:nvCxnSpPr>
        <p:spPr bwMode="auto">
          <a:xfrm flipV="1">
            <a:off x="3048000" y="1981200"/>
            <a:ext cx="762000" cy="1143000"/>
          </a:xfrm>
          <a:prstGeom prst="straightConnector1">
            <a:avLst/>
          </a:prstGeom>
          <a:noFill/>
          <a:ln w="50800">
            <a:solidFill>
              <a:srgbClr val="FF00FF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Oval 8"/>
          <p:cNvSpPr/>
          <p:nvPr/>
        </p:nvSpPr>
        <p:spPr bwMode="auto">
          <a:xfrm>
            <a:off x="4572000" y="4038600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-32" charset="-128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4038600" y="1981200"/>
            <a:ext cx="0" cy="22098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lg"/>
          </a:ln>
          <a:effectLst/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4038600" y="4148138"/>
            <a:ext cx="652463" cy="42862"/>
          </a:xfrm>
          <a:prstGeom prst="straightConnector1">
            <a:avLst/>
          </a:prstGeom>
          <a:noFill/>
          <a:ln w="50800">
            <a:solidFill>
              <a:srgbClr val="0000FF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8A43B-5491-DA45-8418-A3597A29D570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021263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sz="2800" dirty="0" err="1">
                <a:latin typeface="Arial" charset="0"/>
                <a:ea typeface="ヒラギノ角ゴ Pro W3" charset="0"/>
                <a:cs typeface="ヒラギノ角ゴ Pro W3" charset="0"/>
              </a:rPr>
              <a:t>Flowrule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:</a:t>
            </a:r>
          </a:p>
          <a:p>
            <a:pPr>
              <a:spcAft>
                <a:spcPct val="20000"/>
              </a:spcAft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Aft>
                <a:spcPct val="20000"/>
              </a:spcAft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Hardening:</a:t>
            </a:r>
          </a:p>
          <a:p>
            <a:pPr>
              <a:spcAft>
                <a:spcPct val="20000"/>
              </a:spcAft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Aft>
                <a:spcPct val="20000"/>
              </a:spcAft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Consistency:</a:t>
            </a:r>
          </a:p>
          <a:p>
            <a:pPr>
              <a:spcAft>
                <a:spcPct val="20000"/>
              </a:spcAft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Aft>
                <a:spcPct val="20000"/>
              </a:spcAft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Elasticity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Object 5"/>
              <p:cNvSpPr txBox="1"/>
              <p:nvPr/>
            </p:nvSpPr>
            <p:spPr bwMode="auto">
              <a:xfrm>
                <a:off x="6219825" y="4876800"/>
                <a:ext cx="94297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30724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9825" y="4876800"/>
                <a:ext cx="942975" cy="3968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4191000" y="6096000"/>
            <a:ext cx="4724400" cy="466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>
                <a:solidFill>
                  <a:srgbClr val="FF3399"/>
                </a:solidFill>
              </a:rPr>
              <a:t>Only 4 soil properties… </a:t>
            </a:r>
            <a:r>
              <a:rPr lang="en-US" i="1" dirty="0">
                <a:solidFill>
                  <a:srgbClr val="FF3399"/>
                </a:solidFill>
                <a:latin typeface="Symbol" charset="0"/>
              </a:rPr>
              <a:t>G, l, k, M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7729851" y="3527616"/>
            <a:ext cx="1571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3366FF"/>
                </a:solidFill>
              </a:rPr>
              <a:t>Normality </a:t>
            </a:r>
            <a:br>
              <a:rPr lang="en-CA" dirty="0">
                <a:solidFill>
                  <a:srgbClr val="3366FF"/>
                </a:solidFill>
              </a:rPr>
            </a:br>
            <a:r>
              <a:rPr lang="en-CA" dirty="0">
                <a:solidFill>
                  <a:srgbClr val="3366FF"/>
                </a:solidFill>
              </a:rPr>
              <a:t>&amp; Work</a:t>
            </a:r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7772400" y="1262348"/>
            <a:ext cx="902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3366FF"/>
                </a:solidFill>
              </a:rPr>
              <a:t>Work</a:t>
            </a:r>
          </a:p>
        </p:txBody>
      </p:sp>
      <p:sp>
        <p:nvSpPr>
          <p:cNvPr id="307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OCC – the equations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828749" y="2403813"/>
            <a:ext cx="771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3366FF"/>
                </a:solidFill>
              </a:rPr>
              <a:t>CSL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5EAFC7A-E9DE-4CB8-BB6C-083BC7CF2B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320497"/>
              </p:ext>
            </p:extLst>
          </p:nvPr>
        </p:nvGraphicFramePr>
        <p:xfrm>
          <a:off x="3392488" y="2159000"/>
          <a:ext cx="23574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" name="Equation" r:id="rId4" imgW="990600" imgH="431800" progId="Equation.3">
                  <p:embed/>
                </p:oleObj>
              </mc:Choice>
              <mc:Fallback>
                <p:oleObj name="Equation" r:id="rId4" imgW="990600" imgH="4318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488" y="2159000"/>
                        <a:ext cx="2357437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637459"/>
              </p:ext>
            </p:extLst>
          </p:nvPr>
        </p:nvGraphicFramePr>
        <p:xfrm>
          <a:off x="3429000" y="1295400"/>
          <a:ext cx="15668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" name="Equation" r:id="rId6" imgW="749300" imgH="241300" progId="Equation.3">
                  <p:embed/>
                </p:oleObj>
              </mc:Choice>
              <mc:Fallback>
                <p:oleObj name="Equation" r:id="rId6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29000" y="1295400"/>
                        <a:ext cx="1566863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671721"/>
              </p:ext>
            </p:extLst>
          </p:nvPr>
        </p:nvGraphicFramePr>
        <p:xfrm>
          <a:off x="3352800" y="3352800"/>
          <a:ext cx="2723660" cy="113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3" name="Equation" r:id="rId8" imgW="1193800" imgH="495300" progId="Equation.3">
                  <p:embed/>
                </p:oleObj>
              </mc:Choice>
              <mc:Fallback>
                <p:oleObj name="Equation" r:id="rId8" imgW="11938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52800" y="3352800"/>
                        <a:ext cx="2723660" cy="1130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909604"/>
              </p:ext>
            </p:extLst>
          </p:nvPr>
        </p:nvGraphicFramePr>
        <p:xfrm>
          <a:off x="3429000" y="4724400"/>
          <a:ext cx="1673225" cy="84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4" name="Equation" r:id="rId10" imgW="800100" imgH="406400" progId="Equation.3">
                  <p:embed/>
                </p:oleObj>
              </mc:Choice>
              <mc:Fallback>
                <p:oleObj name="Equation" r:id="rId10" imgW="8001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29000" y="4724400"/>
                        <a:ext cx="1673225" cy="849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798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A4D0-562F-4B76-8754-F216497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 2: Compute </a:t>
            </a:r>
            <a:r>
              <a:rPr lang="en-GB" i="1" dirty="0">
                <a:solidFill>
                  <a:srgbClr val="0066FF"/>
                </a:solidFill>
              </a:rPr>
              <a:t>undrained</a:t>
            </a:r>
            <a:r>
              <a:rPr lang="en-GB" dirty="0"/>
              <a:t> OCC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0B9BD-DEC1-47CF-91C2-750F27F62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Folder ‘Exercise Templates’: </a:t>
            </a:r>
            <a:r>
              <a:rPr lang="en-GB" i="1" dirty="0">
                <a:solidFill>
                  <a:srgbClr val="0000CC"/>
                </a:solidFill>
              </a:rPr>
              <a:t>OCC_CIU_EX2_template.xls</a:t>
            </a:r>
          </a:p>
          <a:p>
            <a:endParaRPr lang="en-GB" i="1" dirty="0">
              <a:solidFill>
                <a:srgbClr val="0000CC"/>
              </a:solidFill>
            </a:endParaRPr>
          </a:p>
          <a:p>
            <a:r>
              <a:rPr lang="en-GB" dirty="0"/>
              <a:t>Compute q vs </a:t>
            </a:r>
            <a:r>
              <a:rPr lang="en-GB" dirty="0">
                <a:latin typeface="Symbol" panose="05050102010706020507" pitchFamily="18" charset="2"/>
              </a:rPr>
              <a:t>e </a:t>
            </a:r>
            <a:r>
              <a:rPr lang="en-GB" dirty="0"/>
              <a:t>and p-q</a:t>
            </a:r>
          </a:p>
          <a:p>
            <a:endParaRPr lang="en-GB" dirty="0"/>
          </a:p>
          <a:p>
            <a:r>
              <a:rPr lang="en-GB" dirty="0"/>
              <a:t>Compare with closed-form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B81C1-4766-4D44-903A-E37CFFCF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41C25-DE6C-4E2E-B985-A80C73BE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56264-1299-44C2-8F0D-D2D65A0B2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015" y="3050700"/>
            <a:ext cx="7007985" cy="25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370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OCC_CIU_EX2.xls</a:t>
            </a:r>
          </a:p>
        </p:txBody>
      </p:sp>
      <p:pic>
        <p:nvPicPr>
          <p:cNvPr id="25602" name="Content Placeholder 5" descr="Screen Shot 2014-12-30 at 4.24.54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" b="8684"/>
          <a:stretch>
            <a:fillRect/>
          </a:stretch>
        </p:blipFill>
        <p:spPr>
          <a:xfrm>
            <a:off x="-152400" y="939800"/>
            <a:ext cx="9563100" cy="52578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6C50C9-85B6-8144-A9F2-D8A477BC4A61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59117E-75D8-064B-97C6-138409C0EF29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p:sp>
        <p:nvSpPr>
          <p:cNvPr id="25605" name="Oval 6"/>
          <p:cNvSpPr>
            <a:spLocks noChangeArrowheads="1"/>
          </p:cNvSpPr>
          <p:nvPr/>
        </p:nvSpPr>
        <p:spPr bwMode="auto">
          <a:xfrm>
            <a:off x="1066800" y="5715000"/>
            <a:ext cx="2438400" cy="4572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BC4DB7-0635-488E-AB8B-B8BCF4131C71}"/>
              </a:ext>
            </a:extLst>
          </p:cNvPr>
          <p:cNvSpPr/>
          <p:nvPr/>
        </p:nvSpPr>
        <p:spPr bwMode="auto">
          <a:xfrm>
            <a:off x="1752600" y="2133600"/>
            <a:ext cx="1447800" cy="2286000"/>
          </a:xfrm>
          <a:prstGeom prst="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05750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Integration: how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OCC is incremental:  </a:t>
            </a:r>
          </a:p>
          <a:p>
            <a:pPr lvl="2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How does </a:t>
            </a:r>
            <a:r>
              <a:rPr lang="en-US" i="1" dirty="0">
                <a:latin typeface="Arial" charset="0"/>
                <a:ea typeface="ヒラギノ角ゴ Pro W3" charset="0"/>
                <a:cs typeface="ヒラギノ角ゴ Pro W3" charset="0"/>
              </a:rPr>
              <a:t>p</a:t>
            </a:r>
            <a:r>
              <a:rPr lang="en-US" baseline="-25000" dirty="0">
                <a:latin typeface="Arial" charset="0"/>
                <a:ea typeface="ヒラギノ角ゴ Pro W3" charset="0"/>
                <a:cs typeface="ヒラギノ角ゴ Pro W3" charset="0"/>
              </a:rPr>
              <a:t>c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change with strain ?</a:t>
            </a:r>
          </a:p>
          <a:p>
            <a:pPr lvl="2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Where is the stress state on the yield surface ?</a:t>
            </a: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No closed form solutions in CSSM (mostly)….  NUMERICS</a:t>
            </a: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General situations</a:t>
            </a:r>
          </a:p>
          <a:p>
            <a:pPr lvl="2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stress, strain, state varies across loaded body</a:t>
            </a:r>
          </a:p>
          <a:p>
            <a:pPr lvl="2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finite element or finite differences</a:t>
            </a:r>
          </a:p>
          <a:p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Laboratory tests</a:t>
            </a:r>
          </a:p>
          <a:p>
            <a:pPr lvl="2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“element” tests with soil at “uniform” stress and strain state</a:t>
            </a:r>
          </a:p>
          <a:p>
            <a:pPr lvl="2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stress or strain paths controlled by test arrangement (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txl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: </a:t>
            </a:r>
            <a:r>
              <a:rPr lang="en-US" dirty="0" err="1">
                <a:latin typeface="Symbol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q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= 3 </a:t>
            </a:r>
            <a:r>
              <a:rPr lang="en-US" dirty="0" err="1">
                <a:latin typeface="Symbol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p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)</a:t>
            </a:r>
          </a:p>
          <a:p>
            <a:pPr lvl="2"/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allows direct numerical integration of plasticity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B14345-6A5E-BB4F-AC0D-D62DA89D858B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1CF92F-F6D5-AB43-B228-2D46CF166B3D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Euler basics – what your xls will do…</a:t>
            </a:r>
          </a:p>
        </p:txBody>
      </p:sp>
      <p:pic>
        <p:nvPicPr>
          <p:cNvPr id="1945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02" r="-2340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E0AEE8F-22F2-1747-B798-2EC3B86F9DC7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64D82-59BE-6B48-B6C7-7D88D08A8B52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3200400" y="1828800"/>
            <a:ext cx="1143000" cy="9144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733800" y="2209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3810000" y="22860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V="1">
            <a:off x="4267200" y="19050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9465" name="Picture 6" descr="Leonhard_Eul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14478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7"/>
          <p:cNvSpPr txBox="1">
            <a:spLocks noChangeArrowheads="1"/>
          </p:cNvSpPr>
          <p:nvPr/>
        </p:nvSpPr>
        <p:spPr bwMode="auto">
          <a:xfrm>
            <a:off x="5791200" y="4876800"/>
            <a:ext cx="68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bg1"/>
                </a:solidFill>
              </a:rPr>
              <a:t>1748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191000" y="1828800"/>
            <a:ext cx="152400" cy="1524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1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Integration loop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6400" y="1143000"/>
            <a:ext cx="7239000" cy="502126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Get state variables             </a:t>
            </a:r>
            <a:r>
              <a:rPr lang="en-US" sz="1800" dirty="0">
                <a:solidFill>
                  <a:srgbClr val="A6A6A6"/>
                </a:solidFill>
              </a:rPr>
              <a:t>… </a:t>
            </a:r>
            <a:r>
              <a:rPr lang="en-US" sz="1800" i="1" dirty="0">
                <a:solidFill>
                  <a:srgbClr val="A6A6A6"/>
                </a:solidFill>
              </a:rPr>
              <a:t>G, K, M</a:t>
            </a:r>
            <a:r>
              <a:rPr lang="en-US" sz="1800" i="1" baseline="-25000" dirty="0">
                <a:solidFill>
                  <a:srgbClr val="A6A6A6"/>
                </a:solidFill>
              </a:rPr>
              <a:t>i</a:t>
            </a:r>
            <a:r>
              <a:rPr lang="en-US" sz="1800" dirty="0">
                <a:solidFill>
                  <a:srgbClr val="A6A6A6"/>
                </a:solidFill>
              </a:rPr>
              <a:t> depend on (</a:t>
            </a:r>
            <a:r>
              <a:rPr lang="en-US" sz="1800" i="1" dirty="0">
                <a:solidFill>
                  <a:srgbClr val="A6A6A6"/>
                </a:solidFill>
              </a:rPr>
              <a:t>e</a:t>
            </a:r>
            <a:r>
              <a:rPr lang="en-US" sz="1800" dirty="0">
                <a:solidFill>
                  <a:srgbClr val="A6A6A6"/>
                </a:solidFill>
              </a:rPr>
              <a:t>, </a:t>
            </a:r>
            <a:r>
              <a:rPr lang="en-US" sz="1800" dirty="0">
                <a:solidFill>
                  <a:srgbClr val="A6A6A6"/>
                </a:solidFill>
                <a:latin typeface="Symbol" charset="2"/>
                <a:cs typeface="Symbol" charset="2"/>
              </a:rPr>
              <a:t>s</a:t>
            </a:r>
            <a:r>
              <a:rPr lang="en-US" sz="1800" dirty="0">
                <a:solidFill>
                  <a:srgbClr val="A6A6A6"/>
                </a:solidFill>
              </a:rPr>
              <a:t>)  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(</a:t>
            </a:r>
            <a:r>
              <a:rPr lang="en-US" sz="2400" i="1" dirty="0">
                <a:latin typeface="Symbol" charset="2"/>
                <a:cs typeface="Symbol" charset="2"/>
              </a:rPr>
              <a:t>e</a:t>
            </a:r>
            <a:r>
              <a:rPr lang="en-US" sz="2400" baseline="-25000" dirty="0"/>
              <a:t>q</a:t>
            </a:r>
            <a:r>
              <a:rPr lang="en-US" sz="2400" baseline="30000" dirty="0"/>
              <a:t>p</a:t>
            </a:r>
            <a:r>
              <a:rPr lang="en-US" sz="2400" dirty="0"/>
              <a:t>)</a:t>
            </a:r>
            <a:r>
              <a:rPr lang="en-US" sz="2400" baseline="-25000" dirty="0">
                <a:solidFill>
                  <a:srgbClr val="FF00FF"/>
                </a:solidFill>
              </a:rPr>
              <a:t>NEW</a:t>
            </a:r>
            <a:r>
              <a:rPr lang="en-US" sz="2400" dirty="0"/>
              <a:t>= (</a:t>
            </a:r>
            <a:r>
              <a:rPr lang="en-US" sz="2400" i="1" dirty="0">
                <a:latin typeface="Symbol" charset="2"/>
                <a:cs typeface="Symbol" charset="2"/>
              </a:rPr>
              <a:t>e</a:t>
            </a:r>
            <a:r>
              <a:rPr lang="en-US" sz="2400" baseline="-25000" dirty="0"/>
              <a:t>q</a:t>
            </a:r>
            <a:r>
              <a:rPr lang="en-US" sz="2400" baseline="30000" dirty="0"/>
              <a:t>p</a:t>
            </a:r>
            <a:r>
              <a:rPr lang="en-US" sz="2400" dirty="0"/>
              <a:t>)</a:t>
            </a:r>
            <a:r>
              <a:rPr lang="en-US" sz="2400" baseline="-25000" dirty="0">
                <a:solidFill>
                  <a:srgbClr val="FF00FF"/>
                </a:solidFill>
              </a:rPr>
              <a:t>OLD</a:t>
            </a:r>
            <a:r>
              <a:rPr lang="en-US" sz="2400" dirty="0"/>
              <a:t> + </a:t>
            </a:r>
            <a:r>
              <a:rPr lang="en-US" sz="2400" dirty="0" err="1">
                <a:latin typeface="Symbol" charset="2"/>
                <a:cs typeface="Symbol" charset="2"/>
              </a:rPr>
              <a:t>D</a:t>
            </a:r>
            <a:r>
              <a:rPr lang="en-US" sz="2400" i="1" dirty="0" err="1">
                <a:latin typeface="Symbol" charset="2"/>
                <a:cs typeface="Symbol" charset="2"/>
              </a:rPr>
              <a:t>e</a:t>
            </a:r>
            <a:r>
              <a:rPr lang="en-US" sz="2400" baseline="-25000" dirty="0" err="1"/>
              <a:t>q</a:t>
            </a:r>
            <a:r>
              <a:rPr lang="en-US" sz="2400" baseline="30000" dirty="0" err="1"/>
              <a:t>p</a:t>
            </a:r>
            <a:r>
              <a:rPr lang="en-US" sz="2400" dirty="0"/>
              <a:t>   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 … step forward </a:t>
            </a:r>
            <a:r>
              <a:rPr lang="en-US" sz="1800" i="1" u="sng" dirty="0">
                <a:solidFill>
                  <a:schemeClr val="bg1">
                    <a:lumMod val="65000"/>
                  </a:schemeClr>
                </a:solidFill>
              </a:rPr>
              <a:t>plastic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strain step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</a:rPr>
              <a:t>Apply </a:t>
            </a:r>
            <a:r>
              <a:rPr lang="en-US" sz="2400" dirty="0" err="1">
                <a:solidFill>
                  <a:srgbClr val="0000FF"/>
                </a:solidFill>
              </a:rPr>
              <a:t>flowrule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=&gt; </a:t>
            </a:r>
            <a:r>
              <a:rPr lang="en-US" sz="2400" dirty="0" err="1">
                <a:latin typeface="Symbol" charset="2"/>
                <a:cs typeface="Symbol" charset="2"/>
              </a:rPr>
              <a:t>D</a:t>
            </a:r>
            <a:r>
              <a:rPr lang="en-US" sz="2400" i="1" dirty="0" err="1">
                <a:latin typeface="Symbol" charset="2"/>
                <a:cs typeface="Symbol" charset="2"/>
              </a:rPr>
              <a:t>e</a:t>
            </a:r>
            <a:r>
              <a:rPr lang="en-US" sz="2400" baseline="-25000" dirty="0" err="1"/>
              <a:t>v</a:t>
            </a:r>
            <a:r>
              <a:rPr lang="en-US" sz="2400" baseline="30000" dirty="0" err="1"/>
              <a:t>p</a:t>
            </a:r>
            <a:r>
              <a:rPr lang="en-US" sz="2400" dirty="0"/>
              <a:t>        </a:t>
            </a:r>
            <a:r>
              <a:rPr lang="en-US" sz="1800" dirty="0">
                <a:solidFill>
                  <a:srgbClr val="A6A6A6"/>
                </a:solidFill>
              </a:rPr>
              <a:t>… the other strain increment</a:t>
            </a:r>
          </a:p>
          <a:p>
            <a:pPr>
              <a:defRPr/>
            </a:pPr>
            <a:r>
              <a:rPr lang="en-US" sz="2400" dirty="0">
                <a:solidFill>
                  <a:srgbClr val="0000FF"/>
                </a:solidFill>
              </a:rPr>
              <a:t>Harden yield surface</a:t>
            </a:r>
            <a:r>
              <a:rPr lang="en-US" sz="2400" dirty="0"/>
              <a:t>         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... yield surface changes size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Find new stress state</a:t>
            </a:r>
            <a:r>
              <a:rPr lang="en-US" sz="2400" dirty="0"/>
              <a:t>         </a:t>
            </a:r>
            <a:r>
              <a:rPr lang="en-US" sz="1800" b="1" u="sng" dirty="0">
                <a:solidFill>
                  <a:srgbClr val="A6A6A6"/>
                </a:solidFill>
              </a:rPr>
              <a:t>… depends on stress path</a:t>
            </a:r>
          </a:p>
          <a:p>
            <a:pPr>
              <a:defRPr/>
            </a:pPr>
            <a:r>
              <a:rPr lang="en-US" sz="2400" dirty="0"/>
              <a:t>Add elastic strain</a:t>
            </a:r>
            <a:r>
              <a:rPr lang="en-US" sz="2400" i="1" dirty="0"/>
              <a:t> </a:t>
            </a:r>
            <a:r>
              <a:rPr lang="en-US" sz="2400" i="1" dirty="0" err="1"/>
              <a:t>incs</a:t>
            </a:r>
            <a:r>
              <a:rPr lang="en-US" sz="2400" i="1" dirty="0"/>
              <a:t>    </a:t>
            </a:r>
          </a:p>
          <a:p>
            <a:pPr>
              <a:defRPr/>
            </a:pPr>
            <a:r>
              <a:rPr lang="en-US" sz="2400" dirty="0"/>
              <a:t>Update </a:t>
            </a:r>
            <a:r>
              <a:rPr lang="en-US" sz="2400" i="1" dirty="0"/>
              <a:t>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2F0493-43B6-2F4E-967C-12D3F6BB4FDF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29299-3B97-D24E-BE83-D6C6A87AF94C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cxnSp>
        <p:nvCxnSpPr>
          <p:cNvPr id="25605" name="Straight Arrow Connector 7"/>
          <p:cNvCxnSpPr>
            <a:cxnSpLocks noChangeShapeType="1"/>
          </p:cNvCxnSpPr>
          <p:nvPr/>
        </p:nvCxnSpPr>
        <p:spPr bwMode="auto">
          <a:xfrm>
            <a:off x="1143000" y="1447800"/>
            <a:ext cx="0" cy="2971800"/>
          </a:xfrm>
          <a:prstGeom prst="straightConnector1">
            <a:avLst/>
          </a:prstGeom>
          <a:noFill/>
          <a:ln w="50800">
            <a:solidFill>
              <a:srgbClr val="FF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33400" y="1295400"/>
            <a:ext cx="492443" cy="29718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FF00FF"/>
                </a:solidFill>
              </a:rPr>
              <a:t>Repeat until done</a:t>
            </a:r>
          </a:p>
        </p:txBody>
      </p:sp>
    </p:spTree>
    <p:extLst>
      <p:ext uri="{BB962C8B-B14F-4D97-AF65-F5344CB8AC3E}">
        <p14:creationId xmlns:p14="http://schemas.microsoft.com/office/powerpoint/2010/main" val="346794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Content Placeholder 2" descr="Screen Shot 2015-01-06 at 3.19.36 PM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" t="2534" r="4366" b="-54858"/>
          <a:stretch>
            <a:fillRect/>
          </a:stretch>
        </p:blipFill>
        <p:spPr>
          <a:xfrm>
            <a:off x="228600" y="914400"/>
            <a:ext cx="8636000" cy="7639050"/>
          </a:xfrm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The Integration “Loop”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2F0493-43B6-2F4E-967C-12D3F6BB4FDF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16FBB4-21DA-314C-A077-93EACC8F239D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p:cxnSp>
        <p:nvCxnSpPr>
          <p:cNvPr id="29701" name="Straight Arrow Connector 8"/>
          <p:cNvCxnSpPr>
            <a:cxnSpLocks noChangeShapeType="1"/>
          </p:cNvCxnSpPr>
          <p:nvPr/>
        </p:nvCxnSpPr>
        <p:spPr bwMode="auto">
          <a:xfrm>
            <a:off x="381000" y="2743200"/>
            <a:ext cx="0" cy="2895600"/>
          </a:xfrm>
          <a:prstGeom prst="straightConnector1">
            <a:avLst/>
          </a:prstGeom>
          <a:noFill/>
          <a:ln w="635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702" name="Oval 9"/>
          <p:cNvSpPr>
            <a:spLocks noChangeArrowheads="1"/>
          </p:cNvSpPr>
          <p:nvPr/>
        </p:nvSpPr>
        <p:spPr bwMode="auto">
          <a:xfrm>
            <a:off x="2286000" y="1752600"/>
            <a:ext cx="1295400" cy="304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3200400" y="2590800"/>
            <a:ext cx="5562600" cy="0"/>
          </a:xfrm>
          <a:prstGeom prst="straightConnector1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Oval 12"/>
          <p:cNvSpPr>
            <a:spLocks noChangeArrowheads="1"/>
          </p:cNvSpPr>
          <p:nvPr/>
        </p:nvSpPr>
        <p:spPr bwMode="auto">
          <a:xfrm flipV="1">
            <a:off x="762000" y="2438400"/>
            <a:ext cx="2209800" cy="2286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914400" y="2743200"/>
            <a:ext cx="7924800" cy="152400"/>
          </a:xfrm>
          <a:prstGeom prst="straightConnector1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1600200" y="5486400"/>
            <a:ext cx="762000" cy="304800"/>
          </a:xfrm>
          <a:prstGeom prst="ellipse">
            <a:avLst/>
          </a:prstGeom>
          <a:noFill/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-3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0CD178-5D01-42BC-ACAA-30CE09B8EF8B}"/>
              </a:ext>
            </a:extLst>
          </p:cNvPr>
          <p:cNvSpPr txBox="1"/>
          <p:nvPr/>
        </p:nvSpPr>
        <p:spPr>
          <a:xfrm>
            <a:off x="1752600" y="2967335"/>
            <a:ext cx="63245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End of one step becomes start for the next</a:t>
            </a:r>
          </a:p>
        </p:txBody>
      </p:sp>
    </p:spTree>
    <p:extLst>
      <p:ext uri="{BB962C8B-B14F-4D97-AF65-F5344CB8AC3E}">
        <p14:creationId xmlns:p14="http://schemas.microsoft.com/office/powerpoint/2010/main" val="248430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Use ‘named’ variables for properties</a:t>
            </a:r>
          </a:p>
        </p:txBody>
      </p:sp>
      <p:pic>
        <p:nvPicPr>
          <p:cNvPr id="26626" name="Content Placeholder 5" descr="Screen Shot 2014-12-30 at 4.34.06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2359" r="1344"/>
          <a:stretch>
            <a:fillRect/>
          </a:stretch>
        </p:blipFill>
        <p:spPr>
          <a:xfrm>
            <a:off x="228600" y="914400"/>
            <a:ext cx="10363200" cy="584835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6C50C9-85B6-8144-A9F2-D8A477BC4A61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A2147-C6CA-3E49-8FCC-EBE0C978DB59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p:sp>
        <p:nvSpPr>
          <p:cNvPr id="26629" name="Oval 6"/>
          <p:cNvSpPr>
            <a:spLocks noChangeArrowheads="1"/>
          </p:cNvSpPr>
          <p:nvPr/>
        </p:nvSpPr>
        <p:spPr bwMode="auto">
          <a:xfrm>
            <a:off x="152400" y="1600200"/>
            <a:ext cx="990600" cy="4572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26630" name="Straight Arrow Connector 8"/>
          <p:cNvCxnSpPr>
            <a:cxnSpLocks noChangeShapeType="1"/>
            <a:stCxn id="26629" idx="5"/>
          </p:cNvCxnSpPr>
          <p:nvPr/>
        </p:nvCxnSpPr>
        <p:spPr bwMode="auto">
          <a:xfrm>
            <a:off x="998538" y="1990725"/>
            <a:ext cx="2659062" cy="1362075"/>
          </a:xfrm>
          <a:prstGeom prst="straightConnector1">
            <a:avLst/>
          </a:prstGeom>
          <a:noFill/>
          <a:ln w="50800">
            <a:solidFill>
              <a:srgbClr val="FF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3782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758C0-DF51-1546-B654-272960121A3E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Undrained behaviour</a:t>
            </a:r>
          </a:p>
        </p:txBody>
      </p:sp>
      <p:sp>
        <p:nvSpPr>
          <p:cNvPr id="240644" name="AutoShape 4"/>
          <p:cNvSpPr>
            <a:spLocks noChangeArrowheads="1"/>
          </p:cNvSpPr>
          <p:nvPr/>
        </p:nvSpPr>
        <p:spPr bwMode="auto">
          <a:xfrm>
            <a:off x="304800" y="2286000"/>
            <a:ext cx="609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3962400" y="3124200"/>
            <a:ext cx="2971800" cy="8382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3984625" y="3262879"/>
          <a:ext cx="2797175" cy="593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6" name="Equation" r:id="rId3" imgW="1130300" imgH="241300" progId="Equation.3">
                  <p:embed/>
                </p:oleObj>
              </mc:Choice>
              <mc:Fallback>
                <p:oleObj name="Equation" r:id="rId3" imgW="1130300" imgH="241300" progId="Equation.3">
                  <p:embed/>
                  <p:pic>
                    <p:nvPicPr>
                      <p:cNvPr id="2406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3262879"/>
                        <a:ext cx="2797175" cy="593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8" name="Object 8"/>
          <p:cNvGraphicFramePr>
            <a:graphicFrameLocks noChangeAspect="1"/>
          </p:cNvGraphicFramePr>
          <p:nvPr/>
        </p:nvGraphicFramePr>
        <p:xfrm>
          <a:off x="1295400" y="2273300"/>
          <a:ext cx="5562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7" name="Equation" r:id="rId5" imgW="2146300" imgH="241300" progId="Equation.3">
                  <p:embed/>
                </p:oleObj>
              </mc:Choice>
              <mc:Fallback>
                <p:oleObj name="Equation" r:id="rId5" imgW="2146300" imgH="241300" progId="Equation.3">
                  <p:embed/>
                  <p:pic>
                    <p:nvPicPr>
                      <p:cNvPr id="2406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73300"/>
                        <a:ext cx="55626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228600" y="1219200"/>
            <a:ext cx="876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 dirty="0">
                <a:solidFill>
                  <a:schemeClr val="accent2"/>
                </a:solidFill>
              </a:rPr>
              <a:t>Undrained: impose e = constant     </a:t>
            </a:r>
            <a:r>
              <a:rPr lang="en-US" sz="2000" i="1" dirty="0">
                <a:solidFill>
                  <a:schemeClr val="accent2"/>
                </a:solidFill>
              </a:rPr>
              <a:t>(thus, no volumetric strain)</a:t>
            </a:r>
            <a:endParaRPr lang="en-US" sz="2800" i="1" dirty="0">
              <a:solidFill>
                <a:schemeClr val="accent2"/>
              </a:solidFill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AA5EFBFF-9FFA-4662-9985-04FE5DA3F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987221"/>
            <a:ext cx="6096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29BB3F8D-6348-4898-A2BD-7244D4D05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20" y="4273729"/>
            <a:ext cx="876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i="1" dirty="0">
                <a:solidFill>
                  <a:schemeClr val="accent2"/>
                </a:solidFill>
              </a:rPr>
              <a:t>Effective stress definition: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21F19D-F3B2-46E7-A474-95AB09059339}"/>
              </a:ext>
            </a:extLst>
          </p:cNvPr>
          <p:cNvCxnSpPr>
            <a:cxnSpLocks/>
          </p:cNvCxnSpPr>
          <p:nvPr/>
        </p:nvCxnSpPr>
        <p:spPr bwMode="auto">
          <a:xfrm>
            <a:off x="6934200" y="3962400"/>
            <a:ext cx="0" cy="102482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295400" y="19812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A6A6A6"/>
                </a:solidFill>
              </a:rPr>
              <a:t>Elastic-plastic strain decomposition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3528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A6A6A6"/>
                </a:solidFill>
              </a:rPr>
              <a:t>Add volumetric elasticity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0" y="49530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ymbol" charset="2"/>
                <a:cs typeface="Symbol" charset="2"/>
              </a:rPr>
              <a:t>s </a:t>
            </a:r>
            <a:r>
              <a:rPr lang="en-US" dirty="0"/>
              <a:t>′= </a:t>
            </a:r>
            <a:r>
              <a:rPr lang="en-US" i="1" dirty="0">
                <a:latin typeface="Symbol" charset="2"/>
                <a:cs typeface="Symbol" charset="2"/>
              </a:rPr>
              <a:t>s </a:t>
            </a:r>
            <a:r>
              <a:rPr lang="en-GB" i="1" dirty="0">
                <a:latin typeface="Symbol" charset="2"/>
                <a:cs typeface="Symbol" charset="2"/>
              </a:rPr>
              <a:t>- </a:t>
            </a:r>
            <a:r>
              <a:rPr lang="en-US" i="1" dirty="0">
                <a:latin typeface="+mn-lt"/>
                <a:cs typeface="Symbol" charset="2"/>
              </a:rPr>
              <a:t>u      </a:t>
            </a:r>
            <a:r>
              <a:rPr lang="en-US" i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i="1" dirty="0"/>
              <a:t>     d</a:t>
            </a:r>
            <a:r>
              <a:rPr lang="en-US" i="1" dirty="0">
                <a:latin typeface="Symbol" charset="2"/>
                <a:cs typeface="Symbol" charset="2"/>
              </a:rPr>
              <a:t>s </a:t>
            </a:r>
            <a:r>
              <a:rPr lang="en-US" dirty="0"/>
              <a:t>′ = </a:t>
            </a:r>
            <a:r>
              <a:rPr lang="en-US" i="1" dirty="0"/>
              <a:t>d</a:t>
            </a:r>
            <a:r>
              <a:rPr lang="en-US" i="1" dirty="0">
                <a:latin typeface="Symbol" charset="2"/>
                <a:cs typeface="Symbol" charset="2"/>
              </a:rPr>
              <a:t>s </a:t>
            </a:r>
            <a:r>
              <a:rPr lang="en-GB" i="1" dirty="0">
                <a:latin typeface="Symbol" charset="2"/>
                <a:cs typeface="Symbol" charset="2"/>
              </a:rPr>
              <a:t>-</a:t>
            </a:r>
            <a:r>
              <a:rPr lang="en-US" i="1" dirty="0">
                <a:latin typeface="Symbol" charset="2"/>
                <a:cs typeface="Symbol" charset="2"/>
              </a:rPr>
              <a:t> </a:t>
            </a:r>
            <a:r>
              <a:rPr lang="en-US" i="1" dirty="0"/>
              <a:t>d</a:t>
            </a:r>
            <a:r>
              <a:rPr lang="en-US" i="1" dirty="0">
                <a:cs typeface="Symbol" charset="2"/>
              </a:rPr>
              <a:t>u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7063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0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0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5" grpId="0" animBg="1"/>
      <p:bldP spid="240649" grpId="0" autoUpdateAnimBg="0"/>
      <p:bldP spid="12" grpId="0" animBg="1"/>
      <p:bldP spid="13" grpId="0"/>
      <p:bldP spid="3" grpId="0"/>
      <p:bldP spid="15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Soil Property Inputs</a:t>
            </a:r>
          </a:p>
        </p:txBody>
      </p:sp>
      <p:pic>
        <p:nvPicPr>
          <p:cNvPr id="27650" name="Content Placeholder 5" descr="Screen Shot 2014-12-30 at 4.34.06 P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2359" r="1344"/>
          <a:stretch>
            <a:fillRect/>
          </a:stretch>
        </p:blipFill>
        <p:spPr>
          <a:xfrm>
            <a:off x="228600" y="914400"/>
            <a:ext cx="9148763" cy="516255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6C50C9-85B6-8144-A9F2-D8A477BC4A61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D4024-9617-7240-A38A-E22C1C278C39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1CBA26A7-8FAF-4C90-99FE-1131A82F5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648200"/>
            <a:ext cx="1554192" cy="4572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EA46A9F-181D-4D03-ABFA-2C810D394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930" y="4648200"/>
            <a:ext cx="1544575" cy="457200"/>
          </a:xfrm>
          <a:prstGeom prst="rect">
            <a:avLst/>
          </a:prstGeom>
          <a:solidFill>
            <a:schemeClr val="bg1"/>
          </a:solidFill>
          <a:ln w="508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dirty="0"/>
              <a:t> </a:t>
            </a:r>
            <a:r>
              <a:rPr lang="en-US" dirty="0">
                <a:latin typeface="Symbol" panose="05050102010706020507" pitchFamily="18" charset="2"/>
              </a:rPr>
              <a:t>k = l</a:t>
            </a:r>
            <a:r>
              <a:rPr lang="en-US" dirty="0"/>
              <a:t> /4</a:t>
            </a:r>
          </a:p>
        </p:txBody>
      </p:sp>
      <p:cxnSp>
        <p:nvCxnSpPr>
          <p:cNvPr id="8" name="Straight Arrow Connector 5">
            <a:extLst>
              <a:ext uri="{FF2B5EF4-FFF2-40B4-BE49-F238E27FC236}">
                <a16:creationId xmlns:a16="http://schemas.microsoft.com/office/drawing/2014/main" id="{B11B2446-D41B-4271-88AC-FB3D7FDDA18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373592" y="4868008"/>
            <a:ext cx="539721" cy="8792"/>
          </a:xfrm>
          <a:prstGeom prst="straightConnector1">
            <a:avLst/>
          </a:prstGeom>
          <a:noFill/>
          <a:ln w="508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Oval 6">
            <a:extLst>
              <a:ext uri="{FF2B5EF4-FFF2-40B4-BE49-F238E27FC236}">
                <a16:creationId xmlns:a16="http://schemas.microsoft.com/office/drawing/2014/main" id="{95598A42-A57F-4BC3-AA6B-E1967A71B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013536"/>
            <a:ext cx="2057400" cy="4572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1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Initial void ratio for isotropic test…</a:t>
            </a:r>
          </a:p>
        </p:txBody>
      </p:sp>
      <p:pic>
        <p:nvPicPr>
          <p:cNvPr id="37890" name="Content Placeholder 5" descr="Screen Shot 2014-12-30 at 4.24.54 PM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" b="8684"/>
          <a:stretch>
            <a:fillRect/>
          </a:stretch>
        </p:blipFill>
        <p:spPr>
          <a:xfrm>
            <a:off x="-152400" y="939800"/>
            <a:ext cx="9563100" cy="52578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6C50C9-85B6-8144-A9F2-D8A477BC4A61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0769A-4402-744B-B619-631642CD542A}" type="slidenum">
              <a:rPr lang="en-GB" smtClean="0"/>
              <a:pPr>
                <a:defRPr/>
              </a:pPr>
              <a:t>51</a:t>
            </a:fld>
            <a:endParaRPr lang="en-GB"/>
          </a:p>
        </p:txBody>
      </p:sp>
      <p:sp>
        <p:nvSpPr>
          <p:cNvPr id="37893" name="Oval 6"/>
          <p:cNvSpPr>
            <a:spLocks noChangeArrowheads="1"/>
          </p:cNvSpPr>
          <p:nvPr/>
        </p:nvSpPr>
        <p:spPr bwMode="auto">
          <a:xfrm>
            <a:off x="1676400" y="3886200"/>
            <a:ext cx="1295400" cy="3810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7894" name="Rectangle 1"/>
          <p:cNvSpPr>
            <a:spLocks noChangeArrowheads="1"/>
          </p:cNvSpPr>
          <p:nvPr/>
        </p:nvSpPr>
        <p:spPr bwMode="auto">
          <a:xfrm>
            <a:off x="2743200" y="4572000"/>
            <a:ext cx="4038600" cy="990600"/>
          </a:xfrm>
          <a:prstGeom prst="rect">
            <a:avLst/>
          </a:prstGeom>
          <a:solidFill>
            <a:schemeClr val="bg1"/>
          </a:solidFill>
          <a:ln w="508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graphicFrame>
        <p:nvGraphicFramePr>
          <p:cNvPr id="37895" name="Object 8"/>
          <p:cNvGraphicFramePr>
            <a:graphicFrameLocks noChangeAspect="1"/>
          </p:cNvGraphicFramePr>
          <p:nvPr/>
        </p:nvGraphicFramePr>
        <p:xfrm>
          <a:off x="3048000" y="4800600"/>
          <a:ext cx="3454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3" name="Equation" r:id="rId4" imgW="1562100" imgH="241300" progId="Equation.3">
                  <p:embed/>
                </p:oleObj>
              </mc:Choice>
              <mc:Fallback>
                <p:oleObj name="Equation" r:id="rId4" imgW="15621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800600"/>
                        <a:ext cx="3454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896" name="Straight Arrow Connector 5"/>
          <p:cNvCxnSpPr>
            <a:cxnSpLocks noChangeShapeType="1"/>
            <a:endCxn id="37893" idx="4"/>
          </p:cNvCxnSpPr>
          <p:nvPr/>
        </p:nvCxnSpPr>
        <p:spPr bwMode="auto">
          <a:xfrm flipH="1" flipV="1">
            <a:off x="2324100" y="4267200"/>
            <a:ext cx="419100" cy="304800"/>
          </a:xfrm>
          <a:prstGeom prst="straightConnector1">
            <a:avLst/>
          </a:prstGeom>
          <a:noFill/>
          <a:ln w="508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6" descr="Screen Shot 2014-12-30 at 4.45.36 PM.pn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" t="2400" r="37" b="-723"/>
          <a:stretch>
            <a:fillRect/>
          </a:stretch>
        </p:blipFill>
        <p:spPr>
          <a:xfrm>
            <a:off x="228600" y="914400"/>
            <a:ext cx="9231313" cy="5105400"/>
          </a:xfrm>
        </p:spPr>
      </p:pic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Initial size of the yield surface (isotropic)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2F0493-43B6-2F4E-967C-12D3F6BB4FDF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E3A6A-C329-E04C-A95D-7934C15BF9C4}" type="slidenum">
              <a:rPr lang="en-GB" smtClean="0"/>
              <a:pPr>
                <a:defRPr/>
              </a:pPr>
              <a:t>52</a:t>
            </a:fld>
            <a:endParaRPr lang="en-GB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 flipV="1">
            <a:off x="5257800" y="2895600"/>
            <a:ext cx="914400" cy="2286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>
            <a:off x="1676400" y="5638800"/>
            <a:ext cx="762000" cy="304800"/>
          </a:xfrm>
          <a:prstGeom prst="ellipse">
            <a:avLst/>
          </a:prstGeom>
          <a:noFill/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-32" charset="-128"/>
            </a:endParaRPr>
          </a:p>
        </p:txBody>
      </p:sp>
      <p:cxnSp>
        <p:nvCxnSpPr>
          <p:cNvPr id="38917" name="Straight Arrow Connector 8"/>
          <p:cNvCxnSpPr>
            <a:cxnSpLocks noChangeShapeType="1"/>
          </p:cNvCxnSpPr>
          <p:nvPr/>
        </p:nvCxnSpPr>
        <p:spPr bwMode="auto">
          <a:xfrm flipV="1">
            <a:off x="4495800" y="3048000"/>
            <a:ext cx="838200" cy="381000"/>
          </a:xfrm>
          <a:prstGeom prst="straightConnector1">
            <a:avLst/>
          </a:prstGeom>
          <a:noFill/>
          <a:ln w="635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855608"/>
              </p:ext>
            </p:extLst>
          </p:nvPr>
        </p:nvGraphicFramePr>
        <p:xfrm>
          <a:off x="2971800" y="3429000"/>
          <a:ext cx="2971800" cy="849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Equation" r:id="rId4" imgW="1422400" imgH="406400" progId="Equation.3">
                  <p:embed/>
                </p:oleObj>
              </mc:Choice>
              <mc:Fallback>
                <p:oleObj name="Equation" r:id="rId4" imgW="14224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1800" y="3429000"/>
                        <a:ext cx="2971800" cy="849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743200" y="3429000"/>
            <a:ext cx="3733800" cy="990600"/>
          </a:xfrm>
          <a:prstGeom prst="rect">
            <a:avLst/>
          </a:prstGeom>
          <a:noFill/>
          <a:ln w="508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5DD3-6DB1-4A00-B4EF-D38BEDDC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units 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573C7-E694-4DAB-B4E0-CECC677DA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People need information presented </a:t>
            </a:r>
            <a:r>
              <a:rPr lang="en-GB" i="1" dirty="0"/>
              <a:t>in familiar forms</a:t>
            </a:r>
          </a:p>
          <a:p>
            <a:pPr lvl="2"/>
            <a:r>
              <a:rPr lang="en-GB" dirty="0"/>
              <a:t>Avoids errors !</a:t>
            </a:r>
          </a:p>
          <a:p>
            <a:pPr lvl="2"/>
            <a:r>
              <a:rPr lang="en-GB" dirty="0"/>
              <a:t>For engineers, allows instinctive reality checks</a:t>
            </a:r>
          </a:p>
          <a:p>
            <a:pPr lvl="2"/>
            <a:r>
              <a:rPr lang="en-GB" dirty="0"/>
              <a:t>The templates you will use follow this protocol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Equations </a:t>
            </a:r>
            <a:r>
              <a:rPr lang="en-GB" b="1" u="sng" dirty="0"/>
              <a:t>must</a:t>
            </a:r>
            <a:r>
              <a:rPr lang="en-GB" dirty="0"/>
              <a:t> be in consistent units</a:t>
            </a:r>
          </a:p>
          <a:p>
            <a:pPr lvl="2"/>
            <a:r>
              <a:rPr lang="en-GB" dirty="0"/>
              <a:t>Some inputs in MPa but calculate throughout in kPa</a:t>
            </a:r>
          </a:p>
          <a:p>
            <a:pPr lvl="2"/>
            <a:r>
              <a:rPr lang="en-GB" dirty="0"/>
              <a:t>Make unit conversions explicit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76114-5502-4978-9F2F-93C68753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B0342-E4D8-4D23-B43E-F1BCD850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114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Unit conversion…</a:t>
            </a:r>
          </a:p>
        </p:txBody>
      </p:sp>
      <p:pic>
        <p:nvPicPr>
          <p:cNvPr id="38914" name="Content Placeholder 6" descr="Screen Shot 2014-12-30 at 4.45.36 PM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" t="2400" r="37" b="-723"/>
          <a:stretch>
            <a:fillRect/>
          </a:stretch>
        </p:blipFill>
        <p:spPr>
          <a:xfrm>
            <a:off x="228600" y="914400"/>
            <a:ext cx="9231313" cy="5105400"/>
          </a:xfrm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2F0493-43B6-2F4E-967C-12D3F6BB4FDF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E3A6A-C329-E04C-A95D-7934C15BF9C4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  <p:sp>
        <p:nvSpPr>
          <p:cNvPr id="38918" name="Oval 9"/>
          <p:cNvSpPr>
            <a:spLocks noChangeArrowheads="1"/>
          </p:cNvSpPr>
          <p:nvPr/>
        </p:nvSpPr>
        <p:spPr bwMode="auto">
          <a:xfrm>
            <a:off x="3429000" y="1981200"/>
            <a:ext cx="1981200" cy="304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>
            <a:off x="1676400" y="5638800"/>
            <a:ext cx="762000" cy="304800"/>
          </a:xfrm>
          <a:prstGeom prst="ellipse">
            <a:avLst/>
          </a:prstGeom>
          <a:noFill/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-32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7389DC-1E95-4E02-B398-1F04B5248D1F}"/>
              </a:ext>
            </a:extLst>
          </p:cNvPr>
          <p:cNvSpPr txBox="1"/>
          <p:nvPr/>
        </p:nvSpPr>
        <p:spPr>
          <a:xfrm>
            <a:off x="192088" y="16002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>
                <a:solidFill>
                  <a:srgbClr val="FF00FF"/>
                </a:solidFill>
              </a:rPr>
              <a:t>MPa_to_kPa</a:t>
            </a:r>
            <a:endParaRPr lang="en-GB" sz="1200" dirty="0">
              <a:solidFill>
                <a:srgbClr val="FF00FF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A58B4E-2B00-4E01-9863-2DD8A040FF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19200" y="1738699"/>
            <a:ext cx="3215054" cy="362338"/>
          </a:xfrm>
          <a:prstGeom prst="straightConnector1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78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2EAC0-65C9-4040-8EA6-9C3EEE711451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Verification and Validation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4958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FF00FF"/>
                </a:solidFill>
              </a:rPr>
              <a:t>Verification</a:t>
            </a:r>
            <a:r>
              <a:rPr lang="en-US" sz="2400" dirty="0"/>
              <a:t>: does the numerical model compute correctly ?</a:t>
            </a:r>
          </a:p>
          <a:p>
            <a:pPr lvl="2">
              <a:defRPr/>
            </a:pPr>
            <a:r>
              <a:rPr lang="en-US" sz="2000" dirty="0"/>
              <a:t>Compare numerical solution with a reference solution</a:t>
            </a:r>
          </a:p>
          <a:p>
            <a:pPr lvl="2">
              <a:defRPr/>
            </a:pPr>
            <a:r>
              <a:rPr lang="en-US" sz="2000" dirty="0"/>
              <a:t>Reference solution ideally closed form (but very few of them)</a:t>
            </a:r>
          </a:p>
          <a:p>
            <a:pPr lvl="2">
              <a:defRPr/>
            </a:pPr>
            <a:r>
              <a:rPr lang="en-US" sz="2000" dirty="0"/>
              <a:t>Cannot verify </a:t>
            </a:r>
            <a:r>
              <a:rPr lang="en-US" sz="2000"/>
              <a:t>numerical methods </a:t>
            </a:r>
            <a:r>
              <a:rPr lang="en-US" sz="2000" dirty="0"/>
              <a:t>by </a:t>
            </a:r>
            <a:r>
              <a:rPr lang="en-US" sz="2000"/>
              <a:t>laboratory testing</a:t>
            </a:r>
            <a:endParaRPr lang="en-US" sz="2000" dirty="0"/>
          </a:p>
          <a:p>
            <a:pPr marL="914400" lvl="2" indent="0">
              <a:buFont typeface="Wingdings" charset="0"/>
              <a:buNone/>
              <a:defRPr/>
            </a:pPr>
            <a:endParaRPr lang="en-US" sz="20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</a:rPr>
              <a:t>Validation</a:t>
            </a:r>
            <a:r>
              <a:rPr lang="en-US" sz="2400" dirty="0"/>
              <a:t>: does the verified model have any relevance to engineering reality ?</a:t>
            </a:r>
          </a:p>
          <a:p>
            <a:pPr lvl="2">
              <a:defRPr/>
            </a:pPr>
            <a:r>
              <a:rPr lang="en-US" sz="2000" dirty="0"/>
              <a:t>Compare model with a body of laboratory test data…</a:t>
            </a:r>
          </a:p>
          <a:p>
            <a:pPr lvl="2">
              <a:defRPr/>
            </a:pPr>
            <a:r>
              <a:rPr lang="en-US" sz="2000" dirty="0"/>
              <a:t>Back-analysis of case-histories </a:t>
            </a:r>
            <a:r>
              <a:rPr lang="en-US" sz="2000" i="1" dirty="0">
                <a:solidFill>
                  <a:schemeClr val="bg1">
                    <a:lumMod val="75000"/>
                  </a:schemeClr>
                </a:solidFill>
              </a:rPr>
              <a:t>(but rarely know enough…)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Verification of OCC implementation</a:t>
            </a:r>
          </a:p>
        </p:txBody>
      </p:sp>
      <p:pic>
        <p:nvPicPr>
          <p:cNvPr id="19458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56" r="-15456"/>
          <a:stretch>
            <a:fillRect/>
          </a:stretch>
        </p:blipFill>
        <p:spPr>
          <a:xfrm>
            <a:off x="-228600" y="1066800"/>
            <a:ext cx="4019550" cy="4751388"/>
          </a:xfrm>
        </p:spPr>
      </p:pic>
      <p:sp>
        <p:nvSpPr>
          <p:cNvPr id="19459" name="Content Placeholder 7"/>
          <p:cNvSpPr>
            <a:spLocks noGrp="1"/>
          </p:cNvSpPr>
          <p:nvPr>
            <p:ph sz="half" idx="2"/>
          </p:nvPr>
        </p:nvSpPr>
        <p:spPr>
          <a:xfrm>
            <a:off x="3733800" y="1066800"/>
            <a:ext cx="5181600" cy="5021263"/>
          </a:xfrm>
        </p:spPr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  <a:hlinkClick r:id="rId3"/>
              </a:rPr>
              <a:t>http://www.geotechnique.info/</a:t>
            </a: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  <a:p>
            <a:pPr lvl="1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Chapter 6 in workshop info files</a:t>
            </a:r>
          </a:p>
          <a:p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OCC has two closed form solutions</a:t>
            </a:r>
          </a:p>
          <a:p>
            <a:pPr lvl="2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Constant-p CID for NC soil</a:t>
            </a:r>
          </a:p>
          <a:p>
            <a:pPr lvl="2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Undrained CIU for NC soil</a:t>
            </a:r>
          </a:p>
          <a:p>
            <a:pPr lvl="2"/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Use published solution without derivation</a:t>
            </a:r>
            <a:br>
              <a:rPr lang="en-US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>
              <a:latin typeface="Arial" charset="0"/>
              <a:ea typeface="ヒラギノ角ゴ Pro W3" charset="0"/>
              <a:cs typeface="ヒラギノ角ゴ Pro W3" charset="0"/>
            </a:endParaRPr>
          </a:p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Solution in Section 6.7</a:t>
            </a:r>
          </a:p>
          <a:p>
            <a:pPr lvl="2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Implicit</a:t>
            </a:r>
          </a:p>
          <a:p>
            <a:pPr lvl="2"/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Need to use 3 equations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7D4A02-B410-1345-B022-B3143F6E822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7A4311-DF6D-7941-BFA7-A242D401B656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490EF-C93D-6742-A076-65A6BE84EA56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OCC solution for CIU test on NC soil</a:t>
            </a:r>
          </a:p>
        </p:txBody>
      </p:sp>
      <p:pic>
        <p:nvPicPr>
          <p:cNvPr id="20483" name="Picture 1" descr="Screen Shot 2015-01-01 at 11.04.51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3889"/>
          <a:stretch>
            <a:fillRect/>
          </a:stretch>
        </p:blipFill>
        <p:spPr bwMode="auto">
          <a:xfrm>
            <a:off x="228600" y="990600"/>
            <a:ext cx="87884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Oval 9"/>
          <p:cNvSpPr>
            <a:spLocks noChangeArrowheads="1"/>
          </p:cNvSpPr>
          <p:nvPr/>
        </p:nvSpPr>
        <p:spPr bwMode="auto">
          <a:xfrm>
            <a:off x="1981200" y="5638800"/>
            <a:ext cx="1295400" cy="304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Verification result… perfection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7D4A02-B410-1345-B022-B3143F6E8220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F365B-783B-954C-A03A-4E8F3679FF27}" type="slidenum">
              <a:rPr lang="en-GB" smtClean="0"/>
              <a:pPr>
                <a:defRPr/>
              </a:pPr>
              <a:t>58</a:t>
            </a:fld>
            <a:endParaRPr lang="en-GB"/>
          </a:p>
        </p:txBody>
      </p:sp>
      <p:pic>
        <p:nvPicPr>
          <p:cNvPr id="2150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" t="-13864" r="1608" b="-10141"/>
          <a:stretch>
            <a:fillRect/>
          </a:stretch>
        </p:blipFill>
        <p:spPr>
          <a:xfrm>
            <a:off x="152400" y="1600200"/>
            <a:ext cx="8791575" cy="4013200"/>
          </a:xfrm>
        </p:spPr>
      </p:pic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228600" y="99060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</a:rPr>
              <a:t>Numerical using Euler integration</a:t>
            </a:r>
          </a:p>
          <a:p>
            <a:pPr eaLnBrk="1" hangingPunct="1"/>
            <a:r>
              <a:rPr lang="en-US" sz="2000">
                <a:solidFill>
                  <a:srgbClr val="FF0000"/>
                </a:solidFill>
              </a:rPr>
              <a:t>Closed form S&amp;W Sect 6.7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Intergation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sequence in the worksheet</a:t>
            </a:r>
          </a:p>
        </p:txBody>
      </p:sp>
      <p:pic>
        <p:nvPicPr>
          <p:cNvPr id="38914" name="Content Placeholder 6" descr="Screen Shot 2014-12-30 at 4.45.36 PM.pn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" t="2400" r="37" b="-723"/>
          <a:stretch>
            <a:fillRect/>
          </a:stretch>
        </p:blipFill>
        <p:spPr>
          <a:xfrm>
            <a:off x="228600" y="914400"/>
            <a:ext cx="9231313" cy="5105400"/>
          </a:xfrm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E2F0493-43B6-2F4E-967C-12D3F6BB4FDF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E3A6A-C329-E04C-A95D-7934C15BF9C4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  <p:cxnSp>
        <p:nvCxnSpPr>
          <p:cNvPr id="38917" name="Straight Arrow Connector 8"/>
          <p:cNvCxnSpPr>
            <a:cxnSpLocks noChangeShapeType="1"/>
          </p:cNvCxnSpPr>
          <p:nvPr/>
        </p:nvCxnSpPr>
        <p:spPr bwMode="auto">
          <a:xfrm>
            <a:off x="533400" y="2895600"/>
            <a:ext cx="0" cy="2895600"/>
          </a:xfrm>
          <a:prstGeom prst="straightConnector1">
            <a:avLst/>
          </a:prstGeom>
          <a:noFill/>
          <a:ln w="63500">
            <a:solidFill>
              <a:srgbClr val="FF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918" name="Oval 9"/>
          <p:cNvSpPr>
            <a:spLocks noChangeArrowheads="1"/>
          </p:cNvSpPr>
          <p:nvPr/>
        </p:nvSpPr>
        <p:spPr bwMode="auto">
          <a:xfrm>
            <a:off x="3810000" y="1828800"/>
            <a:ext cx="1295400" cy="3048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3352800" y="2971800"/>
            <a:ext cx="5562600" cy="0"/>
          </a:xfrm>
          <a:prstGeom prst="straightConnector1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" name="Oval 12"/>
          <p:cNvSpPr>
            <a:spLocks noChangeArrowheads="1"/>
          </p:cNvSpPr>
          <p:nvPr/>
        </p:nvSpPr>
        <p:spPr bwMode="auto">
          <a:xfrm flipV="1">
            <a:off x="990600" y="3048000"/>
            <a:ext cx="2209800" cy="228600"/>
          </a:xfrm>
          <a:prstGeom prst="ellips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>
            <a:off x="3352800" y="3200400"/>
            <a:ext cx="5562600" cy="0"/>
          </a:xfrm>
          <a:prstGeom prst="straightConnector1">
            <a:avLst/>
          </a:prstGeom>
          <a:noFill/>
          <a:ln w="6350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1676400" y="5638800"/>
            <a:ext cx="762000" cy="304800"/>
          </a:xfrm>
          <a:prstGeom prst="ellipse">
            <a:avLst/>
          </a:prstGeom>
          <a:noFill/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ヒラギノ角ゴ Pro W3" pitchFamily="-32" charset="-128"/>
            </a:endParaRP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>
            <a:off x="2363788" y="2895600"/>
            <a:ext cx="6780212" cy="304800"/>
          </a:xfrm>
          <a:prstGeom prst="straightConnector1">
            <a:avLst/>
          </a:prstGeom>
          <a:noFill/>
          <a:ln w="6350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43000" y="39624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FF99FF"/>
                </a:solidFill>
              </a:rPr>
              <a:t>	equations in the hand-out !</a:t>
            </a:r>
          </a:p>
        </p:txBody>
      </p:sp>
    </p:spTree>
    <p:extLst>
      <p:ext uri="{BB962C8B-B14F-4D97-AF65-F5344CB8AC3E}">
        <p14:creationId xmlns:p14="http://schemas.microsoft.com/office/powerpoint/2010/main" val="367696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55C3-00F0-423C-9973-A8A24AA2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 of plasticity in undrained loading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188C7-7400-4BC1-918D-C5669A3B4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7D6A3-2535-48B2-A199-C007F28B3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67A345-CD85-4C9D-B57E-98208017A5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37" y="1210044"/>
            <a:ext cx="5419163" cy="4581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02948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BA0E27-75C5-416B-A3F8-F1070F6F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 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D3FA3-9CFD-450B-864D-A46DA6365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CACE5-7619-4791-BA80-E0BF1F97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ECB3D-4638-4363-B9E8-20D14910B62A}"/>
              </a:ext>
            </a:extLst>
          </p:cNvPr>
          <p:cNvSpPr txBox="1"/>
          <p:nvPr/>
        </p:nvSpPr>
        <p:spPr>
          <a:xfrm>
            <a:off x="1999537" y="4045803"/>
            <a:ext cx="714446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99FF"/>
                </a:solidFill>
              </a:rPr>
              <a:t>This is the hardest part of this course…</a:t>
            </a:r>
          </a:p>
        </p:txBody>
      </p:sp>
    </p:spTree>
    <p:extLst>
      <p:ext uri="{BB962C8B-B14F-4D97-AF65-F5344CB8AC3E}">
        <p14:creationId xmlns:p14="http://schemas.microsoft.com/office/powerpoint/2010/main" val="22872738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8A43B-5491-DA45-8418-A3597A29D570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021263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sz="2800" dirty="0" err="1">
                <a:latin typeface="Arial" charset="0"/>
                <a:ea typeface="ヒラギノ角ゴ Pro W3" charset="0"/>
                <a:cs typeface="ヒラギノ角ゴ Pro W3" charset="0"/>
              </a:rPr>
              <a:t>Flowrule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:</a:t>
            </a:r>
          </a:p>
          <a:p>
            <a:pPr>
              <a:spcAft>
                <a:spcPct val="20000"/>
              </a:spcAft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Aft>
                <a:spcPct val="20000"/>
              </a:spcAft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Hardening:</a:t>
            </a:r>
          </a:p>
          <a:p>
            <a:pPr>
              <a:spcAft>
                <a:spcPct val="20000"/>
              </a:spcAft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Aft>
                <a:spcPct val="20000"/>
              </a:spcAft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Consistency:</a:t>
            </a:r>
          </a:p>
          <a:p>
            <a:pPr>
              <a:spcAft>
                <a:spcPct val="20000"/>
              </a:spcAft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Aft>
                <a:spcPct val="20000"/>
              </a:spcAft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Elasticity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:</a:t>
            </a:r>
          </a:p>
        </p:txBody>
      </p:sp>
      <p:sp>
        <p:nvSpPr>
          <p:cNvPr id="222217" name="Text Box 9"/>
          <p:cNvSpPr txBox="1">
            <a:spLocks noChangeArrowheads="1"/>
          </p:cNvSpPr>
          <p:nvPr/>
        </p:nvSpPr>
        <p:spPr bwMode="auto">
          <a:xfrm>
            <a:off x="4191000" y="6096000"/>
            <a:ext cx="4724400" cy="4667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dirty="0">
                <a:solidFill>
                  <a:srgbClr val="FF3399"/>
                </a:solidFill>
              </a:rPr>
              <a:t>Only 4 soil properties… </a:t>
            </a:r>
            <a:r>
              <a:rPr lang="en-US" i="1" dirty="0">
                <a:solidFill>
                  <a:srgbClr val="FF3399"/>
                </a:solidFill>
                <a:latin typeface="Symbol" charset="0"/>
              </a:rPr>
              <a:t>G, l, k, M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7729851" y="3527616"/>
            <a:ext cx="15712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3366FF"/>
                </a:solidFill>
              </a:rPr>
              <a:t>Normality </a:t>
            </a:r>
            <a:br>
              <a:rPr lang="en-CA" dirty="0">
                <a:solidFill>
                  <a:srgbClr val="3366FF"/>
                </a:solidFill>
              </a:rPr>
            </a:br>
            <a:r>
              <a:rPr lang="en-CA" dirty="0">
                <a:solidFill>
                  <a:srgbClr val="3366FF"/>
                </a:solidFill>
              </a:rPr>
              <a:t>&amp; Work</a:t>
            </a:r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7772400" y="1262348"/>
            <a:ext cx="902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3366FF"/>
                </a:solidFill>
              </a:rPr>
              <a:t>Work</a:t>
            </a:r>
          </a:p>
        </p:txBody>
      </p:sp>
      <p:sp>
        <p:nvSpPr>
          <p:cNvPr id="307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ヒラギノ角ゴ Pro W3" charset="0"/>
                <a:cs typeface="ヒラギノ角ゴ Pro W3" charset="0"/>
              </a:rPr>
              <a:t>OCC – the equations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828749" y="2403813"/>
            <a:ext cx="771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3366FF"/>
                </a:solidFill>
              </a:rPr>
              <a:t>CSL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5EAFC7A-E9DE-4CB8-BB6C-083BC7CF2B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801509"/>
              </p:ext>
            </p:extLst>
          </p:nvPr>
        </p:nvGraphicFramePr>
        <p:xfrm>
          <a:off x="3392488" y="2159000"/>
          <a:ext cx="23574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7" name="Equation" r:id="rId3" imgW="990600" imgH="431800" progId="Equation.3">
                  <p:embed/>
                </p:oleObj>
              </mc:Choice>
              <mc:Fallback>
                <p:oleObj name="Equation" r:id="rId3" imgW="990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2488" y="2159000"/>
                        <a:ext cx="2357437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503704"/>
              </p:ext>
            </p:extLst>
          </p:nvPr>
        </p:nvGraphicFramePr>
        <p:xfrm>
          <a:off x="3429000" y="1295400"/>
          <a:ext cx="15668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8" name="Equation" r:id="rId5" imgW="749300" imgH="241300" progId="Equation.3">
                  <p:embed/>
                </p:oleObj>
              </mc:Choice>
              <mc:Fallback>
                <p:oleObj name="Equation" r:id="rId5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00" y="1295400"/>
                        <a:ext cx="1566863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133067"/>
              </p:ext>
            </p:extLst>
          </p:nvPr>
        </p:nvGraphicFramePr>
        <p:xfrm>
          <a:off x="3352800" y="3352800"/>
          <a:ext cx="2723660" cy="113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9" name="Equation" r:id="rId7" imgW="1193800" imgH="495300" progId="Equation.3">
                  <p:embed/>
                </p:oleObj>
              </mc:Choice>
              <mc:Fallback>
                <p:oleObj name="Equation" r:id="rId7" imgW="11938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52800" y="3352800"/>
                        <a:ext cx="2723660" cy="1130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556797"/>
              </p:ext>
            </p:extLst>
          </p:nvPr>
        </p:nvGraphicFramePr>
        <p:xfrm>
          <a:off x="3429000" y="4724400"/>
          <a:ext cx="1673225" cy="84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0" name="Equation" r:id="rId9" imgW="800100" imgH="406400" progId="Equation.3">
                  <p:embed/>
                </p:oleObj>
              </mc:Choice>
              <mc:Fallback>
                <p:oleObj name="Equation" r:id="rId9" imgW="8001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29000" y="4724400"/>
                        <a:ext cx="1673225" cy="849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: Rounded Corners 17">
            <a:extLst>
              <a:ext uri="{FF2B5EF4-FFF2-40B4-BE49-F238E27FC236}">
                <a16:creationId xmlns:a16="http://schemas.microsoft.com/office/drawing/2014/main" id="{A95C91D8-4E1E-441A-9CFF-FCFF91BB1074}"/>
              </a:ext>
            </a:extLst>
          </p:cNvPr>
          <p:cNvSpPr/>
          <p:nvPr/>
        </p:nvSpPr>
        <p:spPr bwMode="auto">
          <a:xfrm>
            <a:off x="4343400" y="2209800"/>
            <a:ext cx="808038" cy="933450"/>
          </a:xfrm>
          <a:prstGeom prst="roundRect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9D3D73-D5DB-41D8-B5BE-098A9C1322EC}"/>
              </a:ext>
            </a:extLst>
          </p:cNvPr>
          <p:cNvSpPr txBox="1"/>
          <p:nvPr/>
        </p:nvSpPr>
        <p:spPr>
          <a:xfrm>
            <a:off x="5105400" y="2895600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FF"/>
                </a:solidFill>
              </a:rPr>
              <a:t>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9800" y="495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 = 2000 </a:t>
            </a:r>
            <a:r>
              <a:rPr lang="en-US" sz="1800" dirty="0" err="1"/>
              <a:t>MPa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46827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8A43B-5491-DA45-8418-A3597A29D570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021263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Yield surface:</a:t>
            </a:r>
          </a:p>
          <a:p>
            <a:pPr>
              <a:spcAft>
                <a:spcPct val="20000"/>
              </a:spcAft>
            </a:pP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Aft>
                <a:spcPct val="20000"/>
              </a:spcAft>
            </a:pPr>
            <a:r>
              <a:rPr lang="en-US" sz="2800" dirty="0" err="1">
                <a:latin typeface="Arial" charset="0"/>
                <a:ea typeface="ヒラギノ角ゴ Pro W3" charset="0"/>
                <a:cs typeface="ヒラギノ角ゴ Pro W3" charset="0"/>
              </a:rPr>
              <a:t>Flowrule</a:t>
            </a: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:</a:t>
            </a:r>
            <a:b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Aft>
                <a:spcPct val="20000"/>
              </a:spcAft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Hardening:</a:t>
            </a:r>
            <a:b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sz="2800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Aft>
                <a:spcPct val="20000"/>
              </a:spcAft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Elasticity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:</a:t>
            </a:r>
            <a:b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dirty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>
              <a:spcAft>
                <a:spcPct val="20000"/>
              </a:spcAft>
            </a:pPr>
            <a:r>
              <a:rPr lang="en-US" sz="2800" dirty="0">
                <a:latin typeface="Arial" charset="0"/>
                <a:ea typeface="ヒラギノ角ゴ Pro W3" charset="0"/>
                <a:cs typeface="ヒラギノ角ゴ Pro W3" charset="0"/>
              </a:rPr>
              <a:t>Undrained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:                  </a:t>
            </a:r>
            <a:r>
              <a:rPr lang="en-US" sz="2400" i="1" dirty="0" err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dp</a:t>
            </a:r>
            <a:r>
              <a:rPr lang="en-US" sz="2400" i="1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 = - K </a:t>
            </a:r>
            <a:r>
              <a:rPr lang="en-US" sz="2400" i="1" dirty="0" err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d</a:t>
            </a:r>
            <a:r>
              <a:rPr lang="en-US" sz="2400" i="1" dirty="0" err="1">
                <a:solidFill>
                  <a:schemeClr val="tx1"/>
                </a:solidFill>
                <a:latin typeface="Symbol" charset="2"/>
                <a:ea typeface="ヒラギノ角ゴ Pro W3" charset="0"/>
                <a:cs typeface="Symbol" charset="2"/>
              </a:rPr>
              <a:t>e</a:t>
            </a:r>
            <a:r>
              <a:rPr lang="en-US" sz="2400" i="1" baseline="-25000" dirty="0" err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v</a:t>
            </a:r>
            <a:r>
              <a:rPr lang="en-US" sz="2400" i="1" baseline="30000" dirty="0" err="1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p</a:t>
            </a:r>
            <a:br>
              <a:rPr lang="en-US" sz="2400" i="1" dirty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</a:br>
            <a:endParaRPr lang="en-US" i="1" dirty="0">
              <a:solidFill>
                <a:schemeClr val="tx1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/>
        </p:nvGraphicFramePr>
        <p:xfrm>
          <a:off x="3505200" y="4495800"/>
          <a:ext cx="22129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7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307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95800"/>
                        <a:ext cx="22129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Object 5"/>
              <p:cNvSpPr txBox="1"/>
              <p:nvPr/>
            </p:nvSpPr>
            <p:spPr bwMode="auto">
              <a:xfrm>
                <a:off x="6172200" y="4495800"/>
                <a:ext cx="942975" cy="396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GB"/>
              </a:p>
            </p:txBody>
          </p:sp>
        </mc:Choice>
        <mc:Fallback xmlns="">
          <p:sp>
            <p:nvSpPr>
              <p:cNvPr id="30724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2200" y="4495800"/>
                <a:ext cx="942975" cy="3968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7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08092"/>
              </p:ext>
            </p:extLst>
          </p:nvPr>
        </p:nvGraphicFramePr>
        <p:xfrm>
          <a:off x="3429000" y="1066800"/>
          <a:ext cx="21336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8" name="Equation" r:id="rId6" imgW="1016000" imgH="482600" progId="Equation.3">
                  <p:embed/>
                </p:oleObj>
              </mc:Choice>
              <mc:Fallback>
                <p:oleObj name="Equation" r:id="rId6" imgW="1016000" imgH="482600" progId="Equation.3">
                  <p:embed/>
                  <p:pic>
                    <p:nvPicPr>
                      <p:cNvPr id="307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066800"/>
                        <a:ext cx="213360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726" name="Object 7"/>
              <p:cNvSpPr txBox="1"/>
              <p:nvPr/>
            </p:nvSpPr>
            <p:spPr bwMode="auto">
              <a:xfrm>
                <a:off x="3581400" y="2514600"/>
                <a:ext cx="1722438" cy="476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endParaRPr lang="en-GB"/>
              </a:p>
            </p:txBody>
          </p:sp>
        </mc:Choice>
        <mc:Fallback xmlns="">
          <p:sp>
            <p:nvSpPr>
              <p:cNvPr id="30726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2514600"/>
                <a:ext cx="1722438" cy="476250"/>
              </a:xfrm>
              <a:prstGeom prst="rect">
                <a:avLst/>
              </a:prstGeom>
              <a:blipFill>
                <a:blip r:embed="rId8"/>
                <a:stretch>
                  <a:fillRect l="-3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2218" name="Text Box 10"/>
          <p:cNvSpPr txBox="1">
            <a:spLocks noChangeArrowheads="1"/>
          </p:cNvSpPr>
          <p:nvPr/>
        </p:nvSpPr>
        <p:spPr bwMode="auto">
          <a:xfrm>
            <a:off x="6400800" y="1295400"/>
            <a:ext cx="25730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3366FF"/>
                </a:solidFill>
              </a:rPr>
              <a:t>Normality &amp; Work</a:t>
            </a:r>
          </a:p>
        </p:txBody>
      </p:sp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7924800" y="2362200"/>
            <a:ext cx="9028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3366FF"/>
                </a:solidFill>
              </a:rPr>
              <a:t>Work</a:t>
            </a:r>
          </a:p>
        </p:txBody>
      </p:sp>
      <p:sp>
        <p:nvSpPr>
          <p:cNvPr id="307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OCC – the equations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924800" y="3429000"/>
            <a:ext cx="771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dirty="0">
                <a:solidFill>
                  <a:srgbClr val="3366FF"/>
                </a:solidFill>
              </a:rPr>
              <a:t>CSL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581400" y="3276600"/>
          <a:ext cx="2286000" cy="995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19" name="Equation" r:id="rId9" imgW="990600" imgH="431800" progId="Equation.3">
                  <p:embed/>
                </p:oleObj>
              </mc:Choice>
              <mc:Fallback>
                <p:oleObj name="Equation" r:id="rId9" imgW="990600" imgH="431800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76600"/>
                        <a:ext cx="2286000" cy="995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90B0A93-5EE4-4A92-9F5B-95E4F037E6E1}"/>
              </a:ext>
            </a:extLst>
          </p:cNvPr>
          <p:cNvSpPr/>
          <p:nvPr/>
        </p:nvSpPr>
        <p:spPr bwMode="auto">
          <a:xfrm>
            <a:off x="4495800" y="3276600"/>
            <a:ext cx="808038" cy="933450"/>
          </a:xfrm>
          <a:prstGeom prst="roundRect">
            <a:avLst/>
          </a:prstGeom>
          <a:noFill/>
          <a:ln w="158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F0E0A2-EB59-44ED-81D2-50E3BBF13413}"/>
              </a:ext>
            </a:extLst>
          </p:cNvPr>
          <p:cNvSpPr txBox="1"/>
          <p:nvPr/>
        </p:nvSpPr>
        <p:spPr>
          <a:xfrm>
            <a:off x="5257800" y="3962400"/>
            <a:ext cx="34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FF"/>
                </a:solidFill>
              </a:rPr>
              <a:t>H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546601"/>
              </p:ext>
            </p:extLst>
          </p:nvPr>
        </p:nvGraphicFramePr>
        <p:xfrm>
          <a:off x="3581400" y="2286000"/>
          <a:ext cx="156686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0" name="Equation" r:id="rId11" imgW="749300" imgH="241300" progId="Equation.3">
                  <p:embed/>
                </p:oleObj>
              </mc:Choice>
              <mc:Fallback>
                <p:oleObj name="Equation" r:id="rId11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81400" y="2286000"/>
                        <a:ext cx="1566863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15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A1E86F-B5D0-4655-BFFF-19F737BD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Components of plasticity theory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E782B7-C735-4F77-A61B-5BB053C26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021262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Yield surface</a:t>
            </a:r>
            <a:br>
              <a:rPr lang="en-GB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GB" b="1" dirty="0">
                <a:solidFill>
                  <a:schemeClr val="accent5">
                    <a:lumMod val="50000"/>
                  </a:schemeClr>
                </a:solidFill>
              </a:rPr>
            </a:b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GB" b="1" dirty="0" err="1">
                <a:solidFill>
                  <a:schemeClr val="accent5">
                    <a:lumMod val="50000"/>
                  </a:schemeClr>
                </a:solidFill>
              </a:rPr>
              <a:t>Flowrule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      </a:t>
            </a:r>
            <a:r>
              <a:rPr lang="en-GB" sz="1800" i="1" dirty="0">
                <a:solidFill>
                  <a:srgbClr val="00B0F0"/>
                </a:solidFill>
              </a:rPr>
              <a:t>…analogue to Poisson’s Ratio</a:t>
            </a:r>
            <a:endParaRPr lang="en-GB" i="1" dirty="0">
              <a:solidFill>
                <a:srgbClr val="00B0F0"/>
              </a:solidFill>
            </a:endParaRPr>
          </a:p>
          <a:p>
            <a:pPr lvl="2"/>
            <a:r>
              <a:rPr lang="en-GB" dirty="0"/>
              <a:t>Normality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Hardening (and softening) Law                </a:t>
            </a:r>
            <a:r>
              <a:rPr lang="en-GB" sz="1800" i="1" dirty="0">
                <a:solidFill>
                  <a:srgbClr val="00B0F0"/>
                </a:solidFill>
              </a:rPr>
              <a:t>…analogue to Young’s Modulus</a:t>
            </a:r>
            <a:endParaRPr lang="en-GB" b="1" dirty="0">
              <a:solidFill>
                <a:schemeClr val="accent5">
                  <a:lumMod val="50000"/>
                </a:schemeClr>
              </a:solidFill>
            </a:endParaRPr>
          </a:p>
          <a:p>
            <a:pPr lvl="2"/>
            <a:r>
              <a:rPr lang="en-GB" dirty="0"/>
              <a:t>Depends on </a:t>
            </a:r>
            <a:r>
              <a:rPr lang="en-GB" i="1" dirty="0">
                <a:solidFill>
                  <a:schemeClr val="accent5">
                    <a:lumMod val="50000"/>
                  </a:schemeClr>
                </a:solidFill>
              </a:rPr>
              <a:t>plastic distortional strain increment</a:t>
            </a:r>
          </a:p>
          <a:p>
            <a:pPr marL="914400" lvl="2" indent="0">
              <a:buNone/>
            </a:pPr>
            <a:br>
              <a:rPr lang="en-GB" dirty="0"/>
            </a:br>
            <a:endParaRPr lang="en-GB" dirty="0"/>
          </a:p>
          <a:p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Elasticity</a:t>
            </a:r>
          </a:p>
          <a:p>
            <a:pPr lvl="2"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Both within and on yield surface</a:t>
            </a:r>
          </a:p>
          <a:p>
            <a:pPr lvl="2">
              <a:defRPr/>
            </a:pP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Constant </a:t>
            </a:r>
            <a:r>
              <a:rPr lang="en-US" dirty="0">
                <a:latin typeface="Symbol" charset="0"/>
                <a:ea typeface="ＭＳ Ｐゴシック" charset="0"/>
                <a:cs typeface="ＭＳ Ｐゴシック" charset="0"/>
              </a:rPr>
              <a:t>n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 seems appropriate, G &amp; K = f(</a:t>
            </a:r>
            <a:r>
              <a:rPr lang="en-US" i="1" dirty="0" err="1">
                <a:latin typeface="Arial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 dirty="0" err="1">
                <a:latin typeface="Arial" charset="0"/>
                <a:ea typeface="ヒラギノ角ゴ Pro W3" charset="0"/>
                <a:cs typeface="ヒラギノ角ゴ Pro W3" charset="0"/>
              </a:rPr>
              <a:t>,</a:t>
            </a:r>
            <a:r>
              <a:rPr lang="en-US" dirty="0" err="1">
                <a:latin typeface="Symbol" charset="0"/>
                <a:ea typeface="ＭＳ Ｐゴシック" charset="0"/>
                <a:cs typeface="ＭＳ Ｐゴシック" charset="0"/>
              </a:rPr>
              <a:t>s</a:t>
            </a:r>
            <a:r>
              <a:rPr lang="en-US" dirty="0">
                <a:latin typeface="Arial" charset="0"/>
                <a:ea typeface="ヒラギノ角ゴ Pro W3" charset="0"/>
                <a:cs typeface="ヒラギノ角ゴ Pro W3" charset="0"/>
              </a:rPr>
              <a:t>)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4EF19-A14E-4906-80A3-7DAFE4E7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977EB-AE09-4E36-A088-2BC3D0806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91F4A-95A1-014E-A5AA-AD976A14DC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6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948A-C42B-4084-8ACE-48623EBA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Yield surface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EEB76-D53D-47D1-9A0F-E0434FA9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B1C0D-9CA6-463D-B4F8-187EBEC4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3D5414-A053-45F3-B4AF-FFE16C1F6CFE}"/>
              </a:ext>
            </a:extLst>
          </p:cNvPr>
          <p:cNvCxnSpPr/>
          <p:nvPr/>
        </p:nvCxnSpPr>
        <p:spPr bwMode="auto">
          <a:xfrm>
            <a:off x="1981200" y="1447800"/>
            <a:ext cx="0" cy="3505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6D48D1-8B93-4273-B703-9C88A6624B3D}"/>
              </a:ext>
            </a:extLst>
          </p:cNvPr>
          <p:cNvCxnSpPr>
            <a:cxnSpLocks/>
          </p:cNvCxnSpPr>
          <p:nvPr/>
        </p:nvCxnSpPr>
        <p:spPr bwMode="auto">
          <a:xfrm>
            <a:off x="1981200" y="4953000"/>
            <a:ext cx="441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E343F0-62A8-4328-9188-685FDFAFDBAB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1200" y="2971800"/>
            <a:ext cx="3886200" cy="198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4DD13A-489E-476D-8C4B-81B49E0BA1C0}"/>
              </a:ext>
            </a:extLst>
          </p:cNvPr>
          <p:cNvSpPr txBox="1"/>
          <p:nvPr/>
        </p:nvSpPr>
        <p:spPr>
          <a:xfrm>
            <a:off x="1304386" y="2489419"/>
            <a:ext cx="83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mbol" panose="05050102010706020507" pitchFamily="18" charset="2"/>
              </a:rPr>
              <a:t>s</a:t>
            </a:r>
            <a:r>
              <a:rPr lang="en-GB" baseline="-250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2671C8-A7EC-4B9F-8F7E-B13976536A98}"/>
              </a:ext>
            </a:extLst>
          </p:cNvPr>
          <p:cNvSpPr txBox="1"/>
          <p:nvPr/>
        </p:nvSpPr>
        <p:spPr>
          <a:xfrm>
            <a:off x="5715002" y="2935169"/>
            <a:ext cx="83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mbol" panose="05050102010706020507" pitchFamily="18" charset="2"/>
              </a:rPr>
              <a:t>s</a:t>
            </a:r>
            <a:r>
              <a:rPr lang="en-GB" baseline="-250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B6F27-41FC-44E0-A857-68F333069C5E}"/>
              </a:ext>
            </a:extLst>
          </p:cNvPr>
          <p:cNvSpPr txBox="1"/>
          <p:nvPr/>
        </p:nvSpPr>
        <p:spPr>
          <a:xfrm>
            <a:off x="5763935" y="4947083"/>
            <a:ext cx="83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mbol" panose="05050102010706020507" pitchFamily="18" charset="2"/>
              </a:rPr>
              <a:t>s</a:t>
            </a:r>
            <a:r>
              <a:rPr lang="en-GB" baseline="-25000" dirty="0"/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333A4F-3748-4A00-A30D-CC15D0C5F66E}"/>
              </a:ext>
            </a:extLst>
          </p:cNvPr>
          <p:cNvSpPr/>
          <p:nvPr/>
        </p:nvSpPr>
        <p:spPr bwMode="auto">
          <a:xfrm>
            <a:off x="2767015" y="3122690"/>
            <a:ext cx="2895595" cy="15632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    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Arial" charset="0"/>
                <a:ea typeface="ヒラギノ角ゴ Pro W3" pitchFamily="-32" charset="-128"/>
              </a:rPr>
              <a:t>Elasticity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FEC27B-F4D3-463A-96F1-752B61CC44CD}"/>
              </a:ext>
            </a:extLst>
          </p:cNvPr>
          <p:cNvSpPr txBox="1"/>
          <p:nvPr/>
        </p:nvSpPr>
        <p:spPr>
          <a:xfrm>
            <a:off x="5867400" y="4220248"/>
            <a:ext cx="2160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Yield Surface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832AA3-A780-497A-B56F-AAE1BAA3FB8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529418" y="4222481"/>
            <a:ext cx="406124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0026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948A-C42B-4084-8ACE-48623EBA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 rule </a:t>
            </a:r>
            <a:r>
              <a:rPr lang="en-GB" sz="2000" b="0" dirty="0"/>
              <a:t>(</a:t>
            </a:r>
            <a:r>
              <a:rPr lang="en-GB" sz="2000" b="0" i="1" u="sng" dirty="0"/>
              <a:t>relative</a:t>
            </a:r>
            <a:r>
              <a:rPr lang="en-GB" sz="2000" b="0" dirty="0"/>
              <a:t> amount of plastic strain increments)</a:t>
            </a:r>
            <a:endParaRPr lang="en-GB" b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EEB76-D53D-47D1-9A0F-E0434FA9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D9947-9D20-3B4E-B8B1-374275FBDA65}" type="datetime4">
              <a:rPr lang="en-US" smtClean="0"/>
              <a:pPr>
                <a:defRPr/>
              </a:pPr>
              <a:t>February 14, 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B1C0D-9CA6-463D-B4F8-187EBEC4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95064F-0FDB-6444-9B86-B69071B8319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3D5414-A053-45F3-B4AF-FFE16C1F6CFE}"/>
              </a:ext>
            </a:extLst>
          </p:cNvPr>
          <p:cNvCxnSpPr/>
          <p:nvPr/>
        </p:nvCxnSpPr>
        <p:spPr bwMode="auto">
          <a:xfrm>
            <a:off x="1981200" y="1447800"/>
            <a:ext cx="0" cy="3505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6D48D1-8B93-4273-B703-9C88A6624B3D}"/>
              </a:ext>
            </a:extLst>
          </p:cNvPr>
          <p:cNvCxnSpPr>
            <a:cxnSpLocks/>
          </p:cNvCxnSpPr>
          <p:nvPr/>
        </p:nvCxnSpPr>
        <p:spPr bwMode="auto">
          <a:xfrm>
            <a:off x="1981200" y="4953000"/>
            <a:ext cx="4419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E343F0-62A8-4328-9188-685FDFAFDBAB}"/>
              </a:ext>
            </a:extLst>
          </p:cNvPr>
          <p:cNvCxnSpPr>
            <a:cxnSpLocks/>
          </p:cNvCxnSpPr>
          <p:nvPr/>
        </p:nvCxnSpPr>
        <p:spPr bwMode="auto">
          <a:xfrm flipV="1">
            <a:off x="1981200" y="2971800"/>
            <a:ext cx="3886200" cy="1981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A4DD13A-489E-476D-8C4B-81B49E0BA1C0}"/>
              </a:ext>
            </a:extLst>
          </p:cNvPr>
          <p:cNvSpPr txBox="1"/>
          <p:nvPr/>
        </p:nvSpPr>
        <p:spPr>
          <a:xfrm>
            <a:off x="1304386" y="2489419"/>
            <a:ext cx="83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mbol" panose="05050102010706020507" pitchFamily="18" charset="2"/>
              </a:rPr>
              <a:t>s</a:t>
            </a:r>
            <a:r>
              <a:rPr lang="en-GB" baseline="-25000" dirty="0"/>
              <a:t>1</a:t>
            </a:r>
            <a:r>
              <a:rPr lang="en-GB" dirty="0">
                <a:latin typeface="Symbol" panose="05050102010706020507" pitchFamily="18" charset="2"/>
              </a:rPr>
              <a:t> </a:t>
            </a:r>
            <a:r>
              <a:rPr lang="en-GB" dirty="0">
                <a:solidFill>
                  <a:srgbClr val="0066FF"/>
                </a:solidFill>
                <a:latin typeface="Symbol" panose="05050102010706020507" pitchFamily="18" charset="2"/>
              </a:rPr>
              <a:t>de</a:t>
            </a:r>
            <a:r>
              <a:rPr lang="en-GB" baseline="-25000" dirty="0">
                <a:solidFill>
                  <a:srgbClr val="0066FF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2671C8-A7EC-4B9F-8F7E-B13976536A98}"/>
              </a:ext>
            </a:extLst>
          </p:cNvPr>
          <p:cNvSpPr txBox="1"/>
          <p:nvPr/>
        </p:nvSpPr>
        <p:spPr>
          <a:xfrm>
            <a:off x="5715002" y="2935169"/>
            <a:ext cx="83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mbol" panose="05050102010706020507" pitchFamily="18" charset="2"/>
              </a:rPr>
              <a:t>s</a:t>
            </a:r>
            <a:r>
              <a:rPr lang="en-GB" baseline="-25000" dirty="0"/>
              <a:t>2</a:t>
            </a:r>
          </a:p>
          <a:p>
            <a:r>
              <a:rPr lang="en-GB" dirty="0">
                <a:solidFill>
                  <a:srgbClr val="0066FF"/>
                </a:solidFill>
                <a:latin typeface="Symbol" panose="05050102010706020507" pitchFamily="18" charset="2"/>
              </a:rPr>
              <a:t>de</a:t>
            </a:r>
            <a:r>
              <a:rPr lang="en-GB" baseline="-25000" dirty="0">
                <a:solidFill>
                  <a:srgbClr val="0066FF"/>
                </a:solidFill>
              </a:rPr>
              <a:t>2</a:t>
            </a:r>
            <a:endParaRPr lang="en-GB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B6F27-41FC-44E0-A857-68F333069C5E}"/>
              </a:ext>
            </a:extLst>
          </p:cNvPr>
          <p:cNvSpPr txBox="1"/>
          <p:nvPr/>
        </p:nvSpPr>
        <p:spPr>
          <a:xfrm>
            <a:off x="5763935" y="4947083"/>
            <a:ext cx="838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ymbol" panose="05050102010706020507" pitchFamily="18" charset="2"/>
              </a:rPr>
              <a:t>s</a:t>
            </a:r>
            <a:r>
              <a:rPr lang="en-GB" baseline="-25000" dirty="0"/>
              <a:t>3</a:t>
            </a:r>
            <a:br>
              <a:rPr lang="en-GB" baseline="-25000" dirty="0"/>
            </a:br>
            <a:r>
              <a:rPr lang="en-GB" dirty="0">
                <a:solidFill>
                  <a:srgbClr val="0066FF"/>
                </a:solidFill>
                <a:latin typeface="Symbol" panose="05050102010706020507" pitchFamily="18" charset="2"/>
              </a:rPr>
              <a:t>de</a:t>
            </a:r>
            <a:r>
              <a:rPr lang="en-GB" baseline="-25000" dirty="0">
                <a:solidFill>
                  <a:srgbClr val="0066FF"/>
                </a:solidFill>
              </a:rPr>
              <a:t>3</a:t>
            </a:r>
            <a:endParaRPr lang="en-GB" baseline="-25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333A4F-3748-4A00-A30D-CC15D0C5F66E}"/>
              </a:ext>
            </a:extLst>
          </p:cNvPr>
          <p:cNvSpPr/>
          <p:nvPr/>
        </p:nvSpPr>
        <p:spPr bwMode="auto">
          <a:xfrm>
            <a:off x="2767015" y="3122690"/>
            <a:ext cx="2895595" cy="15632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    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FF99FF"/>
                </a:solidFill>
                <a:effectLst/>
                <a:latin typeface="Arial" charset="0"/>
                <a:ea typeface="ヒラギノ角ゴ Pro W3" pitchFamily="-32" charset="-128"/>
              </a:rPr>
              <a:t>Elasticity</a:t>
            </a: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32" charset="-128"/>
              </a:rPr>
              <a:t>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6EA55F3-73CF-475B-A8B2-9C7BC768F793}"/>
              </a:ext>
            </a:extLst>
          </p:cNvPr>
          <p:cNvSpPr/>
          <p:nvPr/>
        </p:nvSpPr>
        <p:spPr bwMode="auto">
          <a:xfrm>
            <a:off x="3048000" y="3320416"/>
            <a:ext cx="152400" cy="184784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32" charset="-128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C712EC-5C41-4B17-B928-651F565DB93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67014" y="3249354"/>
            <a:ext cx="280985" cy="136208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0066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AF827A0-802F-41AC-B24E-966E22BF1EB0}"/>
              </a:ext>
            </a:extLst>
          </p:cNvPr>
          <p:cNvSpPr txBox="1"/>
          <p:nvPr/>
        </p:nvSpPr>
        <p:spPr>
          <a:xfrm>
            <a:off x="3195961" y="1021853"/>
            <a:ext cx="5829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00B0F0"/>
                </a:solidFill>
              </a:rPr>
              <a:t>Plasticity equivalent of Poisson’s Ratio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E78856-0ED5-41AA-9B3C-F559F1197B28}"/>
              </a:ext>
            </a:extLst>
          </p:cNvPr>
          <p:cNvSpPr txBox="1"/>
          <p:nvPr/>
        </p:nvSpPr>
        <p:spPr>
          <a:xfrm>
            <a:off x="86774" y="1619721"/>
            <a:ext cx="205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FF"/>
                </a:solidFill>
              </a:rPr>
              <a:t>Work conjugate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9F052B-B84D-4608-A00C-93DFB13DF913}"/>
              </a:ext>
            </a:extLst>
          </p:cNvPr>
          <p:cNvCxnSpPr/>
          <p:nvPr/>
        </p:nvCxnSpPr>
        <p:spPr bwMode="auto">
          <a:xfrm>
            <a:off x="1524000" y="2019831"/>
            <a:ext cx="0" cy="4521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8883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theme/theme1.xml><?xml version="1.0" encoding="utf-8"?>
<a:theme xmlns:a="http://schemas.openxmlformats.org/drawingml/2006/main" name="Golder Associates Logo_PPT Template_ White Background_2007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3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ntent xmlns="601a35c9-d6ba-4034-8363-62e5ee06fa97" xsi:nil="true"/>
    <Link xmlns="601a35c9-d6ba-4034-8363-62e5ee06fa97">
      <Url xmlns="601a35c9-d6ba-4034-8363-62e5ee06fa97" xsi:nil="true"/>
      <Description xmlns="601a35c9-d6ba-4034-8363-62e5ee06fa97" xsi:nil="true"/>
    </Link>
    <Content_x0020_Description xmlns="601a35c9-d6ba-4034-8363-62e5ee06fa9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6C576865689B44B5350B8FFF28BD6C" ma:contentTypeVersion="6" ma:contentTypeDescription="Create a new document." ma:contentTypeScope="" ma:versionID="29e7b52722adecc01a6f901fa8603867">
  <xsd:schema xmlns:xsd="http://www.w3.org/2001/XMLSchema" xmlns:xs="http://www.w3.org/2001/XMLSchema" xmlns:p="http://schemas.microsoft.com/office/2006/metadata/properties" xmlns:ns1="601a35c9-d6ba-4034-8363-62e5ee06fa97" targetNamespace="http://schemas.microsoft.com/office/2006/metadata/properties" ma:root="true" ma:fieldsID="4c6a3594767d4df0c82240adad0db49d" ns1:_="">
    <xsd:import namespace="601a35c9-d6ba-4034-8363-62e5ee06fa97"/>
    <xsd:element name="properties">
      <xsd:complexType>
        <xsd:sequence>
          <xsd:element name="documentManagement">
            <xsd:complexType>
              <xsd:all>
                <xsd:element ref="ns1:Link" minOccurs="0"/>
                <xsd:element ref="ns1:Content_x0020_Description" minOccurs="0"/>
                <xsd:element ref="ns1: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a35c9-d6ba-4034-8363-62e5ee06fa97" elementFormDefault="qualified">
    <xsd:import namespace="http://schemas.microsoft.com/office/2006/documentManagement/types"/>
    <xsd:import namespace="http://schemas.microsoft.com/office/infopath/2007/PartnerControls"/>
    <xsd:element name="Link" ma:index="0" nillable="true" ma:displayName="Link" ma:description="Link to an existing document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ntent_x0020_Description" ma:index="12" nillable="true" ma:displayName="Content Description" ma:internalName="Content_x0020_Description">
      <xsd:simpleType>
        <xsd:restriction base="dms:Text">
          <xsd:maxLength value="255"/>
        </xsd:restriction>
      </xsd:simpleType>
    </xsd:element>
    <xsd:element name="Content" ma:index="13" nillable="true" ma:displayName="Content" ma:internalName="Cont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FD9DFC-196A-451F-94DA-9E7966A31E1A}">
  <ds:schemaRefs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601a35c9-d6ba-4034-8363-62e5ee06fa97"/>
    <ds:schemaRef ds:uri="http://schemas.microsoft.com/office/2006/documentManagement/typ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F574C90-078A-4C39-989E-9FF39A6A5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1a35c9-d6ba-4034-8363-62e5ee06f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CF05D72-467B-4FAF-A150-6F19F59D06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Golder Associates Logo_PPT Template_ White Background_2007</Template>
  <TotalTime>67642</TotalTime>
  <Words>1893</Words>
  <Application>Microsoft Office PowerPoint</Application>
  <PresentationFormat>On-screen Show (4:3)</PresentationFormat>
  <Paragraphs>804</Paragraphs>
  <Slides>62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Cambria Math</vt:lpstr>
      <vt:lpstr>Symbol</vt:lpstr>
      <vt:lpstr>Wingdings</vt:lpstr>
      <vt:lpstr>Golder Associates Logo_PPT Template_ White Background_2007</vt:lpstr>
      <vt:lpstr>Equation</vt:lpstr>
      <vt:lpstr> 2.  Theory of Original Cam Clay (OCC) </vt:lpstr>
      <vt:lpstr>Why theory ?</vt:lpstr>
      <vt:lpstr>Theory of Plasticity</vt:lpstr>
      <vt:lpstr>Plastic strains</vt:lpstr>
      <vt:lpstr>Undrained behaviour</vt:lpstr>
      <vt:lpstr>Effect of plasticity in undrained loading</vt:lpstr>
      <vt:lpstr>Components of plasticity theory</vt:lpstr>
      <vt:lpstr>Yield surface</vt:lpstr>
      <vt:lpstr>Flow rule (relative amount of plastic strain increments)</vt:lpstr>
      <vt:lpstr>Hardening</vt:lpstr>
      <vt:lpstr>Consistency</vt:lpstr>
      <vt:lpstr> “Normality”  (associated flow rule)</vt:lpstr>
      <vt:lpstr>“Normality” = Associated Flow Rule</vt:lpstr>
      <vt:lpstr>Development of plasticity theory</vt:lpstr>
      <vt:lpstr>Appropriate plasticity theory for soils: 1945</vt:lpstr>
      <vt:lpstr>Appropriate plasticity theory for soils: 1950</vt:lpstr>
      <vt:lpstr>Appropriate plasticity theory for soils: 1957</vt:lpstr>
      <vt:lpstr>Drucker, Gibson &amp; Henkel: 1957 (Conceptual)</vt:lpstr>
      <vt:lpstr>Math that computes: Original Cam Clay (OCC)</vt:lpstr>
      <vt:lpstr>PROPERTIES: Isotropic compression</vt:lpstr>
      <vt:lpstr>PROPERTIES: Elasticity</vt:lpstr>
      <vt:lpstr>Log10 versus Ln</vt:lpstr>
      <vt:lpstr>PROPERTIES: Critical Friction Ratio</vt:lpstr>
      <vt:lpstr>Basis of Original Cam Clay</vt:lpstr>
      <vt:lpstr>Derive the OCC flowrule</vt:lpstr>
      <vt:lpstr>Plastic work dissipated by soil skeleton</vt:lpstr>
      <vt:lpstr>The OCC idealization</vt:lpstr>
      <vt:lpstr>“Normality” = Associated Flow Rule</vt:lpstr>
      <vt:lpstr>High-school geometry...</vt:lpstr>
      <vt:lpstr>Getting to YS: a bit of math...</vt:lpstr>
      <vt:lpstr>Derivation of OCC yield surface</vt:lpstr>
      <vt:lpstr>Choice of integration term “C”</vt:lpstr>
      <vt:lpstr>How does void ratio control strength ?</vt:lpstr>
      <vt:lpstr>OCC – the equations</vt:lpstr>
      <vt:lpstr>“state boundary surface”</vt:lpstr>
      <vt:lpstr>Let us do hardening properly…</vt:lpstr>
      <vt:lpstr>Strain-induced hardening…</vt:lpstr>
      <vt:lpstr>Consistency condition </vt:lpstr>
      <vt:lpstr>Standard ideas for consistency</vt:lpstr>
      <vt:lpstr>Consistency condition for OCC</vt:lpstr>
      <vt:lpstr>Consistency in undrained yielding </vt:lpstr>
      <vt:lpstr>OCC – the equations</vt:lpstr>
      <vt:lpstr>EXERCISE 2: Compute undrained OCC</vt:lpstr>
      <vt:lpstr>OCC_CIU_EX2.xls</vt:lpstr>
      <vt:lpstr>Integration: how ?</vt:lpstr>
      <vt:lpstr>Euler basics – what your xls will do…</vt:lpstr>
      <vt:lpstr>Integration loop</vt:lpstr>
      <vt:lpstr>The Integration “Loop”</vt:lpstr>
      <vt:lpstr>Use ‘named’ variables for properties</vt:lpstr>
      <vt:lpstr>Soil Property Inputs</vt:lpstr>
      <vt:lpstr>Initial void ratio for isotropic test…</vt:lpstr>
      <vt:lpstr>Initial size of the yield surface (isotropic)</vt:lpstr>
      <vt:lpstr>Getting units correct</vt:lpstr>
      <vt:lpstr>Unit conversion…</vt:lpstr>
      <vt:lpstr>Verification and Validation</vt:lpstr>
      <vt:lpstr>Verification of OCC implementation</vt:lpstr>
      <vt:lpstr>OCC solution for CIU test on NC soil</vt:lpstr>
      <vt:lpstr>Verification result… perfection</vt:lpstr>
      <vt:lpstr>Intergation sequence in the worksheet</vt:lpstr>
      <vt:lpstr>Your turn !</vt:lpstr>
      <vt:lpstr>OCC – the equations</vt:lpstr>
      <vt:lpstr>OCC – the equations</vt:lpstr>
    </vt:vector>
  </TitlesOfParts>
  <Company>Golder Associates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Adele Wong</dc:creator>
  <dc:description>V_2010-03-24</dc:description>
  <cp:lastModifiedBy>michael jefferies</cp:lastModifiedBy>
  <cp:revision>803</cp:revision>
  <dcterms:created xsi:type="dcterms:W3CDTF">2012-01-25T00:17:02Z</dcterms:created>
  <dcterms:modified xsi:type="dcterms:W3CDTF">2020-02-14T11:29:20Z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0x010100B76C576865689B44B5350B8FFF28BD6C</vt:lpwstr>
  </property>
</Properties>
</file>