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2"/>
  </p:notesMasterIdLst>
  <p:sldIdLst>
    <p:sldId id="256" r:id="rId5"/>
    <p:sldId id="542" r:id="rId6"/>
    <p:sldId id="544" r:id="rId7"/>
    <p:sldId id="547" r:id="rId8"/>
    <p:sldId id="567" r:id="rId9"/>
    <p:sldId id="535" r:id="rId10"/>
    <p:sldId id="559" r:id="rId11"/>
    <p:sldId id="548" r:id="rId12"/>
    <p:sldId id="549" r:id="rId13"/>
    <p:sldId id="558" r:id="rId14"/>
    <p:sldId id="550" r:id="rId15"/>
    <p:sldId id="554" r:id="rId16"/>
    <p:sldId id="564" r:id="rId17"/>
    <p:sldId id="553" r:id="rId18"/>
    <p:sldId id="569" r:id="rId19"/>
    <p:sldId id="568" r:id="rId20"/>
    <p:sldId id="55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FF"/>
    <a:srgbClr val="FF2A79"/>
    <a:srgbClr val="77DF54"/>
    <a:srgbClr val="800080"/>
    <a:srgbClr val="996633"/>
    <a:srgbClr val="00FF00"/>
    <a:srgbClr val="0000CC"/>
    <a:srgbClr val="048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5EC7BD37-7AEF-8643-99B0-3BE6A46CF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29C3F-7298-2F40-8BE5-5C71A66E769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61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C9D6-6FF6-3F45-BC77-3DECA22668F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AD58-2C52-D244-9653-3EBF04390E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4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2C3D-D68B-1946-92D0-BF5F1AA3131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CAB9-AA01-8E46-ADDD-38751F678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C775-E551-0A4A-ABA5-54F2D5CFD74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87E3-C166-D446-84E8-733A6B829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7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B7EB-00C6-0444-9CA0-962181C619C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3E60-F993-DD45-A294-583AC6C07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4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F8D9-4C31-E143-B853-268DF4D31F8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E1E7-CCF9-4643-A96B-7141827BD0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2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D277-DF43-C940-A8CD-3D83B3723B3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99D2-AFE6-974A-A007-1BB572F2E7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7906-9A01-6240-B091-34BFFE8DD3E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BF59-5B8A-4B40-AB5B-46FB99501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5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F7-1B1B-8144-954F-B753F25E9AE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636D-9A84-B340-8DDC-B17B2F3CE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6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4C47-47E8-E245-9C76-282BF223A9EB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935F-6536-8C43-A13D-48BBAD501B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1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E149-196B-F741-A4E7-220A72BA224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2033-E153-D345-B43D-763906AAD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4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33E9-DD97-DD4D-AC8C-08F7C9C5042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E3D0-E958-654F-BD95-D36DFF33B9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3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457F-644F-0D40-BC71-2DD2C19BCFCB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D6C4-CF67-2646-9F2A-DEA0701172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A199C7E1-01BE-7040-88BE-2A449520B8C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93D8DACC-73E1-4246-B1CE-403733239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image" Target="../media/image5.emf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3.  Drained </a:t>
            </a:r>
            <a:r>
              <a:rPr lang="en-GB" dirty="0" err="1">
                <a:solidFill>
                  <a:srgbClr val="0000FF"/>
                </a:solidFill>
              </a:rPr>
              <a:t>txl</a:t>
            </a:r>
            <a:r>
              <a:rPr lang="en-GB" dirty="0">
                <a:solidFill>
                  <a:srgbClr val="0000FF"/>
                </a:solidFill>
              </a:rPr>
              <a:t> compression of OCC</a:t>
            </a:r>
            <a:br>
              <a:rPr lang="en-GB" dirty="0">
                <a:solidFill>
                  <a:srgbClr val="0000FF"/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     ‘</a:t>
            </a:r>
            <a:r>
              <a:rPr lang="en-GB" i="1" dirty="0">
                <a:solidFill>
                  <a:srgbClr val="0000FF"/>
                </a:solidFill>
              </a:rPr>
              <a:t>consistency condition</a:t>
            </a:r>
            <a:r>
              <a:rPr lang="en-GB" dirty="0">
                <a:solidFill>
                  <a:srgbClr val="0000FF"/>
                </a:solidFill>
              </a:rPr>
              <a:t>’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r>
              <a:rPr lang="en-US" sz="100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5175" y="2743200"/>
            <a:ext cx="8378825" cy="1439863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660066"/>
                </a:solidFill>
              </a:rPr>
              <a:t>The “error” of Cam Clay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9798C3-DB60-C64E-B0FF-ADFD72A68F5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ACCD-844A-B34E-8BD3-B9F471BC272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EXERCISE 3b: The trouble with OCC…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Switch data to plot from worksheet 682 to 667 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This is a dense test on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Erksak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sand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Sample just gently tapped during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pluviation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Set OCC properties to match this test and sand tested…</a:t>
            </a:r>
          </a:p>
          <a:p>
            <a:pPr lvl="2"/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130 kPa</a:t>
            </a:r>
          </a:p>
          <a:p>
            <a:pPr lvl="2"/>
            <a:r>
              <a:rPr lang="en-US" i="1" dirty="0"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0.816</a:t>
            </a:r>
            <a:endParaRPr lang="en-US" i="1" dirty="0">
              <a:latin typeface="Symbol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i="1" dirty="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0.015</a:t>
            </a:r>
          </a:p>
          <a:p>
            <a:pPr lvl="2"/>
            <a:r>
              <a:rPr lang="en-US" i="1" dirty="0"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</a:t>
            </a:r>
            <a:r>
              <a:rPr lang="en-US" i="1" dirty="0">
                <a:latin typeface="Symbol" charset="0"/>
                <a:ea typeface="ＭＳ Ｐゴシック" charset="0"/>
                <a:cs typeface="ＭＳ Ｐゴシック" charset="0"/>
              </a:rPr>
              <a:t>l /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4 </a:t>
            </a:r>
          </a:p>
          <a:p>
            <a:pPr lvl="2"/>
            <a:r>
              <a:rPr lang="en-US" i="1" dirty="0"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=1.27</a:t>
            </a:r>
          </a:p>
          <a:p>
            <a:pPr lvl="2"/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=0.754</a:t>
            </a:r>
            <a:endParaRPr lang="en-US" baseline="-25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32E67-E4E0-1E46-9028-0B767C961EB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Worksheet plots with CID_667 imported</a:t>
            </a:r>
          </a:p>
        </p:txBody>
      </p:sp>
      <p:pic>
        <p:nvPicPr>
          <p:cNvPr id="32770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49" r="-13049"/>
          <a:stretch>
            <a:fillRect/>
          </a:stretch>
        </p:blipFill>
        <p:spPr>
          <a:xfrm>
            <a:off x="609600" y="990600"/>
            <a:ext cx="8686800" cy="49450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8FDCA-4F49-D947-97DC-14AF56FC545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994770"/>
            <a:ext cx="80010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/>
              <a:t>Now try and </a:t>
            </a:r>
            <a:r>
              <a:rPr lang="en-US" dirty="0" err="1"/>
              <a:t>honour</a:t>
            </a:r>
            <a:r>
              <a:rPr lang="en-US" dirty="0"/>
              <a:t> the measured initial void ratio in this test</a:t>
            </a:r>
            <a:r>
              <a:rPr lang="en-US" b="1" dirty="0"/>
              <a:t>…  </a:t>
            </a:r>
          </a:p>
          <a:p>
            <a:pPr eaLnBrk="1" hangingPunct="1"/>
            <a:endParaRPr lang="en-US" b="1" dirty="0">
              <a:solidFill>
                <a:srgbClr val="FF00FF"/>
              </a:solidFill>
            </a:endParaRPr>
          </a:p>
          <a:p>
            <a:pPr eaLnBrk="1" hangingPunct="1"/>
            <a:r>
              <a:rPr lang="en-US" b="1" dirty="0">
                <a:solidFill>
                  <a:srgbClr val="FF00FF"/>
                </a:solidFill>
              </a:rPr>
              <a:t>SET:   1) </a:t>
            </a:r>
            <a:r>
              <a:rPr lang="en-US" i="1" dirty="0" err="1">
                <a:solidFill>
                  <a:srgbClr val="FF00FF"/>
                </a:solidFill>
              </a:rPr>
              <a:t>StepSize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u="sng" dirty="0">
                <a:solidFill>
                  <a:srgbClr val="FF00FF"/>
                </a:solidFill>
              </a:rPr>
              <a:t>much</a:t>
            </a:r>
            <a:r>
              <a:rPr lang="en-US" dirty="0">
                <a:solidFill>
                  <a:srgbClr val="FF00FF"/>
                </a:solidFill>
              </a:rPr>
              <a:t> smaller….  0.00002</a:t>
            </a:r>
          </a:p>
          <a:p>
            <a:pPr eaLnBrk="1" hangingPunct="1"/>
            <a:endParaRPr lang="en-US" b="1" dirty="0">
              <a:solidFill>
                <a:srgbClr val="FF00FF"/>
              </a:solidFill>
            </a:endParaRPr>
          </a:p>
          <a:p>
            <a:pPr eaLnBrk="1" hangingPunct="1"/>
            <a:r>
              <a:rPr lang="en-US" b="1" dirty="0">
                <a:solidFill>
                  <a:srgbClr val="FF00FF"/>
                </a:solidFill>
              </a:rPr>
              <a:t>           2) e</a:t>
            </a:r>
            <a:r>
              <a:rPr lang="en-US" b="1" baseline="-25000" dirty="0">
                <a:solidFill>
                  <a:srgbClr val="FF00FF"/>
                </a:solidFill>
              </a:rPr>
              <a:t>0</a:t>
            </a:r>
            <a:r>
              <a:rPr lang="en-US" b="1" dirty="0">
                <a:solidFill>
                  <a:srgbClr val="FF00FF"/>
                </a:solidFill>
              </a:rPr>
              <a:t> = 0.587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9AD7-73C6-405B-8F26-DFD586EB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stresses 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E0AF80-D10A-4973-B2C4-02CF66F25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18381"/>
            <a:ext cx="86868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7CDAC-5094-4A18-A3F7-A30FC795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D277-DF43-C940-A8CD-3D83B3723B3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39EBC-E85C-405E-A7BB-A85FC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899D2-AFE6-974A-A007-1BB572F2E71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AC050-31E9-489E-8374-B1E8A6A138D5}"/>
              </a:ext>
            </a:extLst>
          </p:cNvPr>
          <p:cNvSpPr/>
          <p:nvPr/>
        </p:nvSpPr>
        <p:spPr bwMode="auto">
          <a:xfrm>
            <a:off x="1754188" y="2971800"/>
            <a:ext cx="455612" cy="2514600"/>
          </a:xfrm>
          <a:prstGeom prst="rect">
            <a:avLst/>
          </a:prstGeom>
          <a:noFill/>
          <a:ln w="31750" cap="flat" cmpd="sng" algn="ctr">
            <a:solidFill>
              <a:srgbClr val="FF2A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E85BE7-76C3-4A5F-9ECF-B4A61AF4C68F}"/>
              </a:ext>
            </a:extLst>
          </p:cNvPr>
          <p:cNvSpPr/>
          <p:nvPr/>
        </p:nvSpPr>
        <p:spPr bwMode="auto">
          <a:xfrm>
            <a:off x="3201988" y="2971800"/>
            <a:ext cx="455612" cy="2514600"/>
          </a:xfrm>
          <a:prstGeom prst="rect">
            <a:avLst/>
          </a:prstGeom>
          <a:noFill/>
          <a:ln w="31750" cap="flat" cmpd="sng" algn="ctr">
            <a:solidFill>
              <a:srgbClr val="FF2A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4AA22-884E-423A-B326-3A2BAE19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337" y="1018381"/>
            <a:ext cx="3153100" cy="46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going on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8A28-0A7B-6347-8E0B-7145A968900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cxnSp>
        <p:nvCxnSpPr>
          <p:cNvPr id="34820" name="Straight Connector 6"/>
          <p:cNvCxnSpPr>
            <a:cxnSpLocks noChangeShapeType="1"/>
          </p:cNvCxnSpPr>
          <p:nvPr/>
        </p:nvCxnSpPr>
        <p:spPr bwMode="auto">
          <a:xfrm>
            <a:off x="1981200" y="1447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66800" y="1905000"/>
            <a:ext cx="492443" cy="2438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Void ratio</a:t>
            </a:r>
          </a:p>
        </p:txBody>
      </p:sp>
      <p:pic>
        <p:nvPicPr>
          <p:cNvPr id="3482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607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2438400" y="5562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/>
              <a:t>Mean effective stress, p’: kPa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91000" y="2590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48768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 baseline="-25000">
                <a:solidFill>
                  <a:schemeClr val="accent2"/>
                </a:solidFill>
              </a:rPr>
              <a:t>c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76800" y="25908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62" name="Straight Connector 5"/>
          <p:cNvCxnSpPr>
            <a:cxnSpLocks noChangeShapeType="1"/>
          </p:cNvCxnSpPr>
          <p:nvPr/>
        </p:nvCxnSpPr>
        <p:spPr bwMode="auto">
          <a:xfrm flipH="1" flipV="1">
            <a:off x="3429000" y="3352800"/>
            <a:ext cx="335280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8" name="Oval 1"/>
          <p:cNvSpPr>
            <a:spLocks noChangeArrowheads="1"/>
          </p:cNvSpPr>
          <p:nvPr/>
        </p:nvSpPr>
        <p:spPr bwMode="auto">
          <a:xfrm>
            <a:off x="3200400" y="3200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57600" y="4038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Apparent OCR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276600" y="4038600"/>
            <a:ext cx="3429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Zone of OCC applicability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8A28-0A7B-6347-8E0B-7145A968900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cxnSp>
        <p:nvCxnSpPr>
          <p:cNvPr id="34820" name="Straight Connector 6"/>
          <p:cNvCxnSpPr>
            <a:cxnSpLocks noChangeShapeType="1"/>
          </p:cNvCxnSpPr>
          <p:nvPr/>
        </p:nvCxnSpPr>
        <p:spPr bwMode="auto">
          <a:xfrm>
            <a:off x="1981200" y="1447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66800" y="1905000"/>
            <a:ext cx="492443" cy="2438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Void ratio</a:t>
            </a:r>
          </a:p>
        </p:txBody>
      </p:sp>
      <p:pic>
        <p:nvPicPr>
          <p:cNvPr id="3482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607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2438400" y="5562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/>
              <a:t>Mean effective stress, p’: kPa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91000" y="2590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48768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 baseline="-25000">
                <a:solidFill>
                  <a:schemeClr val="accent2"/>
                </a:solidFill>
              </a:rPr>
              <a:t>c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76800" y="25908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940243" y="308386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OCC not too bad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4724400" y="32766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057400" y="1752600"/>
            <a:ext cx="6532563" cy="3900488"/>
            <a:chOff x="2438400" y="2133600"/>
            <a:chExt cx="6532246" cy="3899848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133600"/>
              <a:ext cx="6532246" cy="38998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</p:pic>
        <p:cxnSp>
          <p:nvCxnSpPr>
            <p:cNvPr id="16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4800600" y="3733800"/>
              <a:ext cx="76200" cy="381000"/>
            </a:xfrm>
            <a:prstGeom prst="straightConnector1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Connector 9"/>
            <p:cNvCxnSpPr>
              <a:cxnSpLocks noChangeShapeType="1"/>
            </p:cNvCxnSpPr>
            <p:nvPr/>
          </p:nvCxnSpPr>
          <p:spPr bwMode="auto">
            <a:xfrm>
              <a:off x="6096000" y="3581400"/>
              <a:ext cx="0" cy="2057400"/>
            </a:xfrm>
            <a:prstGeom prst="line">
              <a:avLst/>
            </a:prstGeom>
            <a:noFill/>
            <a:ln w="50800">
              <a:solidFill>
                <a:srgbClr val="77DF5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6172200" y="4953000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FF"/>
                  </a:solidFill>
                </a:rPr>
                <a:t>CSSM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4038600" y="4953000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</a:rPr>
                <a:t>NAMC</a:t>
              </a:r>
            </a:p>
          </p:txBody>
        </p:sp>
        <p:cxnSp>
          <p:nvCxnSpPr>
            <p:cNvPr id="21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2438400"/>
              <a:ext cx="4191000" cy="320040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46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view of CSSM: 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..only able to model "simple stress-strain curves” from isotropic normally or lightly over consolidated clays..</a:t>
            </a:r>
          </a:p>
          <a:p>
            <a:endParaRPr lang="en-US" dirty="0"/>
          </a:p>
          <a:p>
            <a:r>
              <a:rPr lang="en-US" dirty="0"/>
              <a:t>..very poor matches of these models to volume changes or pore pressure changes..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FF"/>
                </a:solidFill>
              </a:rPr>
              <a:t>a “degenerate research program”.. ..where excuses are used to justify an inability of theory to match empirical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4B11C-3F11-7747-89C2-5AE94476CC9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C071-6269-CC4D-A627-3D27425C4BB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Content Placeholder 5" descr="CSSMbookcove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-1040"/>
          <a:stretch/>
        </p:blipFill>
        <p:spPr bwMode="auto">
          <a:xfrm>
            <a:off x="7696908" y="4047068"/>
            <a:ext cx="117870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4542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OCC is beautiful mathematical construct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Validates to real soil under very limited range of conditions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OCC cannot deal with nearly everything encountered in practice</a:t>
            </a:r>
          </a:p>
          <a:p>
            <a:pPr lvl="2">
              <a:defRPr/>
            </a:pPr>
            <a:r>
              <a:rPr lang="en-US" dirty="0"/>
              <a:t>Excessive and unrealistic sensitivity to void ratio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Situation ~ 1975:  “ </a:t>
            </a:r>
            <a:r>
              <a:rPr lang="en-US" sz="2400" i="1" dirty="0">
                <a:solidFill>
                  <a:srgbClr val="048C9A"/>
                </a:solidFill>
              </a:rPr>
              <a:t>Interesting, but</a:t>
            </a:r>
            <a:r>
              <a:rPr lang="en-US" dirty="0"/>
              <a:t> </a:t>
            </a:r>
            <a:r>
              <a:rPr lang="en-US" sz="2400" i="1" dirty="0">
                <a:solidFill>
                  <a:srgbClr val="048C9A"/>
                </a:solidFill>
              </a:rPr>
              <a:t>CSSM a dead end </a:t>
            </a:r>
            <a:r>
              <a:rPr lang="en-US" dirty="0"/>
              <a:t>”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16C4E-AFCB-FE40-AF25-3DC8A4BC2A9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4352925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GAME CHANGER….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4776787"/>
            <a:ext cx="533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</a:rPr>
              <a:t>1985: State Parameter </a:t>
            </a:r>
            <a:r>
              <a:rPr lang="en-US" sz="2000">
                <a:solidFill>
                  <a:srgbClr val="660066"/>
                </a:solidFill>
              </a:rPr>
              <a:t>(Parry, 1958)</a:t>
            </a:r>
          </a:p>
          <a:p>
            <a:pPr eaLnBrk="1" hangingPunct="1"/>
            <a:endParaRPr lang="en-US" sz="2000">
              <a:solidFill>
                <a:srgbClr val="660066"/>
              </a:solidFill>
            </a:endParaRPr>
          </a:p>
          <a:p>
            <a:pPr eaLnBrk="1" hangingPunct="1"/>
            <a:r>
              <a:rPr lang="en-US" b="1">
                <a:solidFill>
                  <a:srgbClr val="660066"/>
                </a:solidFill>
              </a:rPr>
              <a:t>1993: NorSand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3048000" y="48768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048000" y="54864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Consistency condition </a:t>
            </a:r>
          </a:p>
        </p:txBody>
      </p:sp>
      <p:pic>
        <p:nvPicPr>
          <p:cNvPr id="1843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B4BFFF-3872-8445-85B6-B8E213D3E87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B8ED7-5874-5C4E-949A-2480025A7E5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cxnSp>
        <p:nvCxnSpPr>
          <p:cNvPr id="18437" name="Straight Arrow Connector 7"/>
          <p:cNvCxnSpPr>
            <a:cxnSpLocks noChangeShapeType="1"/>
          </p:cNvCxnSpPr>
          <p:nvPr/>
        </p:nvCxnSpPr>
        <p:spPr bwMode="auto">
          <a:xfrm flipV="1">
            <a:off x="3048000" y="1981200"/>
            <a:ext cx="762000" cy="114300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8"/>
          <p:cNvSpPr/>
          <p:nvPr/>
        </p:nvSpPr>
        <p:spPr bwMode="auto">
          <a:xfrm>
            <a:off x="4114800" y="35814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343400" y="3352800"/>
            <a:ext cx="1676400" cy="304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267200" y="2590800"/>
            <a:ext cx="914400" cy="1066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4" name="Straight Arrow Connector 13"/>
          <p:cNvCxnSpPr>
            <a:stCxn id="9" idx="7"/>
          </p:cNvCxnSpPr>
          <p:nvPr/>
        </p:nvCxnSpPr>
        <p:spPr bwMode="auto">
          <a:xfrm flipH="1" flipV="1">
            <a:off x="3200400" y="2133600"/>
            <a:ext cx="1109663" cy="148113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419600" y="3657600"/>
            <a:ext cx="2133600" cy="304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10200" y="12192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NEED TO KNOW LOADING PATH TO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INTEGRATE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3810000" y="1066800"/>
            <a:ext cx="1143000" cy="419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1910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38862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67200" y="43434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981200" y="16002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FF"/>
                </a:solidFill>
              </a:rPr>
              <a:t>Hardening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997202"/>
              </p:ext>
            </p:extLst>
          </p:nvPr>
        </p:nvGraphicFramePr>
        <p:xfrm>
          <a:off x="5943600" y="4724400"/>
          <a:ext cx="224631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1003300" imgH="457200" progId="Equation.3">
                  <p:embed/>
                </p:oleObj>
              </mc:Choice>
              <mc:Fallback>
                <p:oleObj name="Equation" r:id="rId3" imgW="1003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4724400"/>
                        <a:ext cx="2246312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6248400" y="2514600"/>
            <a:ext cx="990600" cy="152400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A5CA3-73EB-DC40-BF45-69B7C53D55CE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876800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1428" name="Line 4"/>
          <p:cNvSpPr>
            <a:spLocks noChangeShapeType="1"/>
          </p:cNvSpPr>
          <p:nvPr/>
        </p:nvSpPr>
        <p:spPr bwMode="auto">
          <a:xfrm flipV="1">
            <a:off x="3581400" y="1371600"/>
            <a:ext cx="609600" cy="2667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1429" name="Line 5"/>
          <p:cNvSpPr>
            <a:spLocks noChangeShapeType="1"/>
          </p:cNvSpPr>
          <p:nvPr/>
        </p:nvSpPr>
        <p:spPr bwMode="auto">
          <a:xfrm>
            <a:off x="4038600" y="259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1430" name="Line 6"/>
          <p:cNvSpPr>
            <a:spLocks noChangeShapeType="1"/>
          </p:cNvSpPr>
          <p:nvPr/>
        </p:nvSpPr>
        <p:spPr bwMode="auto">
          <a:xfrm>
            <a:off x="4267200" y="1676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4267200" y="1828800"/>
            <a:ext cx="38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/>
              <a:t>3</a:t>
            </a:r>
            <a:endParaRPr lang="en-US" sz="2800" b="1" dirty="0"/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5486399" y="1524000"/>
            <a:ext cx="3124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0070C0"/>
                </a:solidFill>
              </a:rPr>
              <a:t>1. Differentiate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Symbol" charset="0"/>
              </a:rPr>
              <a:t>h</a:t>
            </a:r>
            <a:r>
              <a:rPr lang="en-US" dirty="0">
                <a:solidFill>
                  <a:srgbClr val="0070C0"/>
                </a:solidFill>
              </a:rPr>
              <a:t> = q/p</a:t>
            </a:r>
          </a:p>
        </p:txBody>
      </p:sp>
      <p:sp>
        <p:nvSpPr>
          <p:cNvPr id="231437" name="AutoShape 13"/>
          <p:cNvSpPr>
            <a:spLocks noChangeArrowheads="1"/>
          </p:cNvSpPr>
          <p:nvPr/>
        </p:nvSpPr>
        <p:spPr bwMode="auto">
          <a:xfrm>
            <a:off x="4508747" y="5077967"/>
            <a:ext cx="533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Consistency in drained triaxial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010400" y="4724400"/>
            <a:ext cx="1143000" cy="6096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943600" y="4800600"/>
            <a:ext cx="571500" cy="1031300"/>
          </a:xfrm>
          <a:prstGeom prst="ellips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71C7458C-2948-4050-8A53-2BBF28B0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739" y="3291047"/>
            <a:ext cx="3733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2: </a:t>
            </a:r>
            <a:r>
              <a:rPr lang="en-US" sz="2000" i="1" dirty="0">
                <a:solidFill>
                  <a:srgbClr val="0070C0"/>
                </a:solidFill>
              </a:rPr>
              <a:t>Use consistency condition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94890"/>
              </p:ext>
            </p:extLst>
          </p:nvPr>
        </p:nvGraphicFramePr>
        <p:xfrm>
          <a:off x="5943600" y="2133600"/>
          <a:ext cx="1905000" cy="99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850900" imgH="444500" progId="Equation.3">
                  <p:embed/>
                </p:oleObj>
              </mc:Choice>
              <mc:Fallback>
                <p:oleObj name="Equation" r:id="rId6" imgW="850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3600" y="2133600"/>
                        <a:ext cx="1905000" cy="995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49596"/>
              </p:ext>
            </p:extLst>
          </p:nvPr>
        </p:nvGraphicFramePr>
        <p:xfrm>
          <a:off x="5943600" y="3733800"/>
          <a:ext cx="2286000" cy="94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1193800" imgH="495300" progId="Equation.3">
                  <p:embed/>
                </p:oleObj>
              </mc:Choice>
              <mc:Fallback>
                <p:oleObj name="Equation" r:id="rId8" imgW="1193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43600" y="3733800"/>
                        <a:ext cx="2286000" cy="94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3" grpId="0"/>
      <p:bldP spid="23143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EXERCISE 3a: Modifying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xls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from CIU to CID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021263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dirty="0"/>
              <a:t>Make copy of undrained worksheet which you then edit for drained test</a:t>
            </a:r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>
              <a:lnSpc>
                <a:spcPct val="110000"/>
              </a:lnSpc>
              <a:defRPr/>
            </a:pPr>
            <a:r>
              <a:rPr lang="en-US" dirty="0"/>
              <a:t>Stress-path plot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Delete the undrained closed-form solution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Add the theoretical stress path for drained triaxial compression</a:t>
            </a:r>
            <a:br>
              <a:rPr lang="en-US" dirty="0"/>
            </a:br>
            <a:r>
              <a:rPr lang="en-US" dirty="0"/>
              <a:t>(use red dots again)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  <a:defRPr/>
            </a:pPr>
            <a:r>
              <a:rPr lang="en-US" dirty="0"/>
              <a:t>Modify 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Calc of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p</a:t>
            </a:r>
            <a:endParaRPr lang="en-US" dirty="0"/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Load path already defined on sheet (check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dp</a:t>
            </a:r>
            <a:r>
              <a:rPr lang="en-US" dirty="0"/>
              <a:t> = 3) </a:t>
            </a:r>
          </a:p>
          <a:p>
            <a:pPr marL="914400" lvl="2" indent="0">
              <a:lnSpc>
                <a:spcPct val="110000"/>
              </a:lnSpc>
              <a:buNone/>
              <a:defRPr/>
            </a:pPr>
            <a:endParaRPr lang="en-US" dirty="0"/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914400" lvl="2" indent="0">
              <a:lnSpc>
                <a:spcPct val="110000"/>
              </a:lnSpc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61440-6728-5848-8C63-EEB57EB93C1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B959-14CC-4B5D-AE65-4E8EF8E0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Drained OCC… 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xls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modifications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1768F4-B809-4A56-979F-877209251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5" b="2323"/>
          <a:stretch/>
        </p:blipFill>
        <p:spPr>
          <a:xfrm>
            <a:off x="230188" y="1042590"/>
            <a:ext cx="8528882" cy="490101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EA1C-111B-436A-9D37-2F050C3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D277-DF43-C940-A8CD-3D83B3723B3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692D4-C61C-4A87-A34B-90654F8D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899D2-AFE6-974A-A007-1BB572F2E71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DD68467-4BBF-4660-8C11-D4B880BE0861}"/>
              </a:ext>
            </a:extLst>
          </p:cNvPr>
          <p:cNvSpPr/>
          <p:nvPr/>
        </p:nvSpPr>
        <p:spPr bwMode="auto">
          <a:xfrm>
            <a:off x="4648200" y="1752600"/>
            <a:ext cx="381000" cy="304800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B4992-829E-47F5-ACCF-5D6DFB3BCCDE}"/>
              </a:ext>
            </a:extLst>
          </p:cNvPr>
          <p:cNvSpPr txBox="1"/>
          <p:nvPr/>
        </p:nvSpPr>
        <p:spPr>
          <a:xfrm>
            <a:off x="4953000" y="1671935"/>
            <a:ext cx="37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Modify to drained path</a:t>
            </a:r>
          </a:p>
        </p:txBody>
      </p:sp>
    </p:spTree>
    <p:extLst>
      <p:ext uri="{BB962C8B-B14F-4D97-AF65-F5344CB8AC3E}">
        <p14:creationId xmlns:p14="http://schemas.microsoft.com/office/powerpoint/2010/main" val="322598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Computed soil 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7D4A02-B410-1345-B022-B3143F6E822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03DA6-B4F0-DC4E-ADB7-B8AD68EC6D1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560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3" r="-12863"/>
          <a:stretch>
            <a:fillRect/>
          </a:stretch>
        </p:blipFill>
        <p:spPr>
          <a:xfrm>
            <a:off x="1143000" y="990600"/>
            <a:ext cx="8534400" cy="4933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0" y="2786063"/>
            <a:ext cx="6911975" cy="1439862"/>
          </a:xfrm>
        </p:spPr>
        <p:txBody>
          <a:bodyPr/>
          <a:lstStyle/>
          <a:p>
            <a:pPr>
              <a:defRPr/>
            </a:pPr>
            <a:r>
              <a:rPr lang="en-US" dirty="0"/>
              <a:t>Let us program….</a:t>
            </a:r>
            <a:br>
              <a:rPr lang="en-US" dirty="0"/>
            </a:br>
            <a:r>
              <a:rPr lang="en-US" dirty="0"/>
              <a:t>(validation </a:t>
            </a:r>
            <a:r>
              <a:rPr lang="en-US"/>
              <a:t>then follows)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F46DAE-BD5C-CB4E-81FF-9E6DD0B37F6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03091-81ED-EA4A-9863-F288959ED83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Validation of OCC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Find sheet </a:t>
            </a:r>
            <a:r>
              <a:rPr lang="en-US" i="1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CID_682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in spreadsheet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Plot ep1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vs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q &amp;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epV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vs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ep1 on same plots as OCC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0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= 500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kPa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; fix plot scales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Adjust OCC properties to fit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C6D70-3096-D545-B7A0-0A1EF20B662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EAE67-0D2D-4B46-88FD-107A9F4473A5}"/>
              </a:ext>
            </a:extLst>
          </p:cNvPr>
          <p:cNvSpPr txBox="1"/>
          <p:nvPr/>
        </p:nvSpPr>
        <p:spPr>
          <a:xfrm>
            <a:off x="601663" y="3810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No single “right” answer… it is now a matter of 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engineering judgement as to what is “reasonable”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My fit to test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1752600" cy="5021262"/>
          </a:xfrm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i="1" dirty="0">
                <a:latin typeface="Symbol" charset="0"/>
                <a:ea typeface="ヒラギノ角ゴ Pro W3" charset="0"/>
                <a:cs typeface="Symbol" charset="0"/>
              </a:rPr>
              <a:t>G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0.93</a:t>
            </a:r>
            <a:endParaRPr lang="en-US" i="1" dirty="0">
              <a:latin typeface="Symbol" charset="0"/>
              <a:ea typeface="ヒラギノ角ゴ Pro W3" charset="0"/>
              <a:cs typeface="Symbol" charset="0"/>
            </a:endParaRPr>
          </a:p>
          <a:p>
            <a:r>
              <a:rPr lang="en-US" i="1" dirty="0">
                <a:latin typeface="Symbol" charset="0"/>
                <a:ea typeface="ヒラギノ角ゴ Pro W3" charset="0"/>
                <a:cs typeface="Symbol" charset="0"/>
              </a:rPr>
              <a:t>l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0.03</a:t>
            </a:r>
          </a:p>
          <a:p>
            <a:r>
              <a:rPr lang="en-US" i="1" dirty="0">
                <a:latin typeface="Symbol" charset="0"/>
                <a:ea typeface="ヒラギノ角ゴ Pro W3" charset="0"/>
                <a:cs typeface="Symbol" charset="0"/>
              </a:rPr>
              <a:t>k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 0.007</a:t>
            </a:r>
          </a:p>
          <a:p>
            <a:r>
              <a:rPr lang="en-US" i="1" dirty="0">
                <a:latin typeface="Symbol" charset="0"/>
                <a:ea typeface="ヒラギノ角ゴ Pro W3" charset="0"/>
                <a:cs typeface="Symbol" charset="0"/>
              </a:rPr>
              <a:t>M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=1.15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72915-E4C8-7841-A012-7E22E32F4D5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9"/>
          <a:stretch>
            <a:fillRect/>
          </a:stretch>
        </p:blipFill>
        <p:spPr bwMode="auto">
          <a:xfrm>
            <a:off x="2133600" y="990600"/>
            <a:ext cx="3822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3733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996633"/>
                </a:solidFill>
              </a:rPr>
              <a:t>Erksak</a:t>
            </a:r>
            <a:r>
              <a:rPr lang="en-US" sz="2000" dirty="0">
                <a:solidFill>
                  <a:srgbClr val="996633"/>
                </a:solidFill>
              </a:rPr>
              <a:t> CID-682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4191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Original Cam Clay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Props1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FD9DFC-196A-451F-94DA-9E7966A31E1A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601a35c9-d6ba-4034-8363-62e5ee06fa97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72596</TotalTime>
  <Words>522</Words>
  <Application>Microsoft Office PowerPoint</Application>
  <PresentationFormat>On-screen Show (4:3)</PresentationFormat>
  <Paragraphs>134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Symbol</vt:lpstr>
      <vt:lpstr>Wingdings</vt:lpstr>
      <vt:lpstr>Golder Associates Logo_PPT Template_ White Background_2007</vt:lpstr>
      <vt:lpstr>Equation</vt:lpstr>
      <vt:lpstr>  3.  Drained txl compression of OCC      ‘consistency condition’  </vt:lpstr>
      <vt:lpstr>Consistency condition </vt:lpstr>
      <vt:lpstr>Consistency in drained triaxial</vt:lpstr>
      <vt:lpstr>EXERCISE 3a: Modifying xls from CIU to CID </vt:lpstr>
      <vt:lpstr>Drained OCC…  xls modifications</vt:lpstr>
      <vt:lpstr>Computed soil response</vt:lpstr>
      <vt:lpstr>Let us program…. (validation then follows)</vt:lpstr>
      <vt:lpstr>Validation of OCC</vt:lpstr>
      <vt:lpstr>My fit to test</vt:lpstr>
      <vt:lpstr>The “error” of Cam Clay</vt:lpstr>
      <vt:lpstr>EXERCISE 3b: The trouble with OCC…</vt:lpstr>
      <vt:lpstr>Worksheet plots with CID_667 imported</vt:lpstr>
      <vt:lpstr>Look at the stresses !</vt:lpstr>
      <vt:lpstr>What is going on ?</vt:lpstr>
      <vt:lpstr>Zone of OCC applicability</vt:lpstr>
      <vt:lpstr>World view of CSSM: Wikipedia</vt:lpstr>
      <vt:lpstr>Summary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766</cp:revision>
  <dcterms:created xsi:type="dcterms:W3CDTF">2012-01-25T00:17:02Z</dcterms:created>
  <dcterms:modified xsi:type="dcterms:W3CDTF">2020-02-14T11:59:53Z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