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47"/>
  </p:notesMasterIdLst>
  <p:sldIdLst>
    <p:sldId id="256" r:id="rId5"/>
    <p:sldId id="558" r:id="rId6"/>
    <p:sldId id="553" r:id="rId7"/>
    <p:sldId id="663" r:id="rId8"/>
    <p:sldId id="311" r:id="rId9"/>
    <p:sldId id="375" r:id="rId10"/>
    <p:sldId id="294" r:id="rId11"/>
    <p:sldId id="298" r:id="rId12"/>
    <p:sldId id="291" r:id="rId13"/>
    <p:sldId id="348" r:id="rId14"/>
    <p:sldId id="289" r:id="rId15"/>
    <p:sldId id="619" r:id="rId16"/>
    <p:sldId id="559" r:id="rId17"/>
    <p:sldId id="560" r:id="rId18"/>
    <p:sldId id="561" r:id="rId19"/>
    <p:sldId id="563" r:id="rId20"/>
    <p:sldId id="524" r:id="rId21"/>
    <p:sldId id="664" r:id="rId22"/>
    <p:sldId id="545" r:id="rId23"/>
    <p:sldId id="665" r:id="rId24"/>
    <p:sldId id="579" r:id="rId25"/>
    <p:sldId id="676" r:id="rId26"/>
    <p:sldId id="569" r:id="rId27"/>
    <p:sldId id="581" r:id="rId28"/>
    <p:sldId id="583" r:id="rId29"/>
    <p:sldId id="570" r:id="rId30"/>
    <p:sldId id="667" r:id="rId31"/>
    <p:sldId id="666" r:id="rId32"/>
    <p:sldId id="546" r:id="rId33"/>
    <p:sldId id="535" r:id="rId34"/>
    <p:sldId id="668" r:id="rId35"/>
    <p:sldId id="572" r:id="rId36"/>
    <p:sldId id="547" r:id="rId37"/>
    <p:sldId id="548" r:id="rId38"/>
    <p:sldId id="549" r:id="rId39"/>
    <p:sldId id="551" r:id="rId40"/>
    <p:sldId id="550" r:id="rId41"/>
    <p:sldId id="673" r:id="rId42"/>
    <p:sldId id="672" r:id="rId43"/>
    <p:sldId id="674" r:id="rId44"/>
    <p:sldId id="675" r:id="rId45"/>
    <p:sldId id="669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CC"/>
    <a:srgbClr val="77DF54"/>
    <a:srgbClr val="048C9A"/>
    <a:srgbClr val="B5FDC3"/>
    <a:srgbClr val="D2FEDA"/>
    <a:srgbClr val="CC99FF"/>
    <a:srgbClr val="FF2A79"/>
    <a:srgbClr val="80008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7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184"/>
    </p:cViewPr>
  </p:sorterViewPr>
  <p:notesViewPr>
    <p:cSldViewPr>
      <p:cViewPr>
        <p:scale>
          <a:sx n="100" d="100"/>
          <a:sy n="100" d="100"/>
        </p:scale>
        <p:origin x="-1890" y="12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wmf"/><Relationship Id="rId1" Type="http://schemas.openxmlformats.org/officeDocument/2006/relationships/image" Target="../media/image32.emf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9013F1DB-8F91-9D42-B607-38DFCA725A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39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16D50F-F53E-7C47-B2EC-91076A51B9C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DF579A-ED20-8D49-B6E6-5F0FE11D75F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>
                <a:ea typeface="ヒラギノ角ゴ Pro W3" charset="0"/>
                <a:cs typeface="ヒラギノ角ゴ Pro W3" charset="0"/>
              </a:rPr>
              <a:t>Substitute for pc in 1-eta/M = ln(p/pc)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C5159A-8852-7E4E-A571-0E520100AD5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>
                <a:ea typeface="ヒラギノ角ゴ Pro W3" charset="0"/>
                <a:cs typeface="ヒラギノ角ゴ Pro W3" charset="0"/>
              </a:rPr>
              <a:t>Substitute for pc in 1-eta/M = ln(p/pc)</a:t>
            </a:r>
          </a:p>
        </p:txBody>
      </p:sp>
    </p:spTree>
    <p:extLst>
      <p:ext uri="{BB962C8B-B14F-4D97-AF65-F5344CB8AC3E}">
        <p14:creationId xmlns:p14="http://schemas.microsoft.com/office/powerpoint/2010/main" val="391624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irts_slid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48000" y="3886208"/>
            <a:ext cx="8001056" cy="1185866"/>
          </a:xfrm>
        </p:spPr>
        <p:txBody>
          <a:bodyPr anchor="t"/>
          <a:lstStyle>
            <a:lvl1pPr>
              <a:defRPr sz="3200">
                <a:solidFill>
                  <a:srgbClr val="00755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648000" y="3286124"/>
            <a:ext cx="8001056" cy="432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rgbClr val="00755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69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56000" y="950400"/>
            <a:ext cx="5436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0399" y="950400"/>
            <a:ext cx="3132000" cy="5022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B8A55-E3CB-6A46-BAF4-185B00D77547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EA3-C0C8-A344-95D5-7620FE6B37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65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950400"/>
            <a:ext cx="4267200" cy="5022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8200" y="950400"/>
            <a:ext cx="4267200" cy="5022000"/>
          </a:xfrm>
          <a:noFill/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CB0BA-FB16-B449-BF76-CE0A3D0E1F8F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79035-74DC-9342-819D-40296B96C3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81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4284" y="4800600"/>
            <a:ext cx="5486400" cy="566738"/>
          </a:xfrm>
        </p:spPr>
        <p:txBody>
          <a:bodyPr anchor="t"/>
          <a:lstStyle>
            <a:lvl1pPr algn="l">
              <a:defRPr sz="2000" b="1">
                <a:solidFill>
                  <a:srgbClr val="4C4C4C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04284" y="1447200"/>
            <a:ext cx="5486400" cy="3294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04284" y="5367338"/>
            <a:ext cx="5486400" cy="490554"/>
          </a:xfrm>
        </p:spPr>
        <p:txBody>
          <a:bodyPr/>
          <a:lstStyle>
            <a:lvl1pPr marL="0" indent="0">
              <a:buNone/>
              <a:defRPr sz="1800">
                <a:solidFill>
                  <a:srgbClr val="4C4C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5A94-1EB2-5040-BA18-88BCD8425BE8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7A382-2719-C748-977F-8CBF83C115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823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2786058"/>
            <a:ext cx="6912000" cy="1440000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0C11A-06F7-EE49-B2B5-420EAE2733AB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CF06-5B6F-FB46-8C53-A8EB62815A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86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66D0D-596F-0D49-A05F-EA22ADAB7D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074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2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3500438"/>
            <a:ext cx="6912000" cy="714380"/>
          </a:xfrm>
          <a:noFill/>
        </p:spPr>
        <p:txBody>
          <a:bodyPr anchor="t"/>
          <a:lstStyle>
            <a:lvl1pPr algn="l">
              <a:defRPr sz="2000" b="0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98000" y="4286267"/>
            <a:ext cx="6912000" cy="1500187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rgbClr val="00755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28CC-16E3-1746-84D4-9069069FD245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AECFD-8A5E-0743-99B9-85E92C7A65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52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212B5-83B2-6244-BD7F-4ADB9923260F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2C27D-33C8-3E4A-B556-BC3C63D6E0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65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04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906B-ACE4-7346-8B4C-7EBA342D990E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D6210-0C20-714C-A696-96D0B62C15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33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0400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4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4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7DEF1-DA04-7447-ADFC-8FF9947E60C3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1DADB-9F24-2240-A28D-78A573E648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94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right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71670" y="950400"/>
            <a:ext cx="684373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950400"/>
            <a:ext cx="1746000" cy="1440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2FD0F-47D0-434D-97FF-3E6556E38FB1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A813E-3013-EE49-B4DD-E22BF87E1D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53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bottom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2285992"/>
            <a:ext cx="8686800" cy="3643338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950400"/>
            <a:ext cx="8686800" cy="1296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FCCC-A6BD-0447-BFC6-6397892F1E9D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45DC-6B63-4449-9B98-08187E65D5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48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B0C32-9C85-0643-9674-72404D55E8D0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A9F5-8507-D546-B5DE-A61D45EF00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7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A73B3-5E9D-BB45-9ABC-21ABD56E12C9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4CF4-9D45-264B-8AD4-CFA9493920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94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0" descr="Golder_associates_slide_section.jp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50913"/>
            <a:ext cx="86868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14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0188" y="6091238"/>
            <a:ext cx="21336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B15E8042-74BC-9543-9952-32A72D59FD88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188" y="6264275"/>
            <a:ext cx="28956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4813" y="6091238"/>
            <a:ext cx="6985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5028DBB4-2FAC-E44A-84EF-F4D787CAF8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7696200" y="6096000"/>
            <a:ext cx="1219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9" r:id="rId14"/>
    <p:sldLayoutId id="2147483930" r:id="rId1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emf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6.emf"/><Relationship Id="rId18" Type="http://schemas.openxmlformats.org/officeDocument/2006/relationships/oleObject" Target="../embeddings/oleObject14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38.e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11" Type="http://schemas.openxmlformats.org/officeDocument/2006/relationships/image" Target="../media/image35.emf"/><Relationship Id="rId5" Type="http://schemas.openxmlformats.org/officeDocument/2006/relationships/oleObject" Target="../embeddings/oleObject7.bin"/><Relationship Id="rId15" Type="http://schemas.openxmlformats.org/officeDocument/2006/relationships/image" Target="../media/image37.e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39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emf"/><Relationship Id="rId4" Type="http://schemas.openxmlformats.org/officeDocument/2006/relationships/image" Target="../media/image2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382000" cy="1524000"/>
          </a:xfrm>
        </p:spPr>
        <p:txBody>
          <a:bodyPr/>
          <a:lstStyle/>
          <a:p>
            <a:pPr eaLnBrk="1" hangingPunct="1">
              <a:defRPr/>
            </a:pPr>
            <a:br>
              <a:rPr lang="en-GB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GB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dirty="0">
                <a:solidFill>
                  <a:srgbClr val="0000FF"/>
                </a:solidFill>
              </a:rPr>
              <a:t>4.  </a:t>
            </a:r>
            <a:r>
              <a:rPr lang="en-CA" dirty="0">
                <a:solidFill>
                  <a:srgbClr val="0000FF"/>
                </a:solidFill>
              </a:rPr>
              <a:t>CSSM done properly</a:t>
            </a:r>
            <a:endParaRPr lang="en-US" sz="4400" b="0" i="1" dirty="0">
              <a:solidFill>
                <a:schemeClr val="accent5">
                  <a:lumMod val="50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609600" y="5562600"/>
            <a:ext cx="3276600" cy="8382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Mike Jefferies, PEng</a:t>
            </a:r>
          </a:p>
          <a:p>
            <a:pPr eaLnBrk="1" hangingPunct="1"/>
            <a:r>
              <a:rPr lang="en-US" b="1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Dr. Dawn Shuttle, PEng</a:t>
            </a:r>
          </a:p>
          <a:p>
            <a:pPr eaLnBrk="1" hangingPunct="1"/>
            <a:r>
              <a:rPr lang="en-US" sz="1000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January, 2015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581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172200" y="5257800"/>
            <a:ext cx="2971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>
                <a:latin typeface="Arial" charset="0"/>
                <a:ea typeface="ヒラギノ角ゴ Pro W3" charset="0"/>
                <a:cs typeface="ヒラギノ角ゴ Pro W3" charset="0"/>
              </a:rPr>
              <a:t>CPT resistance in hydraulically placed sand</a:t>
            </a:r>
          </a:p>
        </p:txBody>
      </p:sp>
      <p:pic>
        <p:nvPicPr>
          <p:cNvPr id="40962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7" r="-4597"/>
          <a:stretch>
            <a:fillRect/>
          </a:stretch>
        </p:blipFill>
        <p:spPr>
          <a:xfrm>
            <a:off x="4181475" y="990600"/>
            <a:ext cx="4962525" cy="5867400"/>
          </a:xfrm>
          <a:solidFill>
            <a:schemeClr val="bg1"/>
          </a:solidFill>
        </p:spPr>
      </p:pic>
      <p:pic>
        <p:nvPicPr>
          <p:cNvPr id="6" name="Content Placeholder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44" r="-14644"/>
          <a:stretch>
            <a:fillRect/>
          </a:stretch>
        </p:blipFill>
        <p:spPr>
          <a:xfrm>
            <a:off x="-152400" y="990600"/>
            <a:ext cx="4248150" cy="502126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>
                <a:latin typeface="Arial" charset="0"/>
                <a:ea typeface="ヒラギノ角ゴ Pro W3" charset="0"/>
                <a:cs typeface="ヒラギノ角ゴ Pro W3" charset="0"/>
              </a:rPr>
              <a:t>Void ratio from the CPT</a:t>
            </a:r>
          </a:p>
        </p:txBody>
      </p:sp>
      <p:pic>
        <p:nvPicPr>
          <p:cNvPr id="1095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13" y="1125538"/>
            <a:ext cx="3368675" cy="4770437"/>
          </a:xfrm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617" t="-581"/>
          <a:stretch/>
        </p:blipFill>
        <p:spPr>
          <a:xfrm>
            <a:off x="2209800" y="1600200"/>
            <a:ext cx="6811963" cy="5143500"/>
          </a:xfrm>
          <a:prstGeom prst="rect">
            <a:avLst/>
          </a:prstGeom>
          <a:ln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1905000" y="4114800"/>
            <a:ext cx="2286000" cy="5334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oval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And now re-plot in familiar form…</a:t>
            </a:r>
          </a:p>
        </p:txBody>
      </p:sp>
      <p:pic>
        <p:nvPicPr>
          <p:cNvPr id="4403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20" r="-8820"/>
          <a:stretch>
            <a:fillRect/>
          </a:stretch>
        </p:blipFill>
        <p:spPr>
          <a:xfrm>
            <a:off x="990600" y="914400"/>
            <a:ext cx="8686800" cy="5021263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90BE80-F95B-4844-851C-985487FFA08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152400" y="1066800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rgbClr val="048C9A"/>
                </a:solidFill>
              </a:rPr>
              <a:t>Normally </a:t>
            </a:r>
          </a:p>
          <a:p>
            <a:pPr eaLnBrk="1" hangingPunct="1"/>
            <a:r>
              <a:rPr lang="en-US">
                <a:solidFill>
                  <a:srgbClr val="048C9A"/>
                </a:solidFill>
              </a:rPr>
              <a:t>consolidated hydraulic fill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5410200" y="1524000"/>
            <a:ext cx="3429000" cy="31242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886200" y="1524000"/>
            <a:ext cx="3429000" cy="31242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4419600" y="1524000"/>
            <a:ext cx="3429000" cy="31242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953000" y="1524000"/>
            <a:ext cx="3429000" cy="31242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r="10362"/>
          <a:stretch/>
        </p:blipFill>
        <p:spPr bwMode="auto">
          <a:xfrm>
            <a:off x="0" y="2471691"/>
            <a:ext cx="5520267" cy="3578801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897467" y="3623733"/>
            <a:ext cx="4250266" cy="1828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319875" y="2683933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047075" y="3970866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336803" y="4004736"/>
            <a:ext cx="1718733" cy="25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2379133" y="2946400"/>
            <a:ext cx="16934" cy="1371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189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Soil behaviour in isotropic compression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D9FF2F-5813-4C47-9A90-1CA5DF5B143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FA171-9810-974B-A894-8C3294624F4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20484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" t="-3035" r="2077" b="3035"/>
          <a:stretch>
            <a:fillRect/>
          </a:stretch>
        </p:blipFill>
        <p:spPr>
          <a:xfrm>
            <a:off x="152400" y="914400"/>
            <a:ext cx="4487863" cy="50212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4037013" cy="36226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3810000" y="1295400"/>
            <a:ext cx="1066800" cy="2286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6248400" y="1143000"/>
            <a:ext cx="2590800" cy="312420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6477000" y="2971800"/>
            <a:ext cx="2209800" cy="12192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1143000" y="1219200"/>
            <a:ext cx="2362200" cy="6858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9512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733800" cy="38084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Soil behaviour in isotropic compression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D9FF2F-5813-4C47-9A90-1CA5DF5B143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865E9-D919-FC4A-88F8-8B3F26E3531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21509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" t="-3035" r="2077" b="3035"/>
          <a:stretch>
            <a:fillRect/>
          </a:stretch>
        </p:blipFill>
        <p:spPr>
          <a:xfrm>
            <a:off x="152400" y="914400"/>
            <a:ext cx="4487863" cy="5021263"/>
          </a:xfrm>
        </p:spPr>
      </p:pic>
      <p:sp>
        <p:nvSpPr>
          <p:cNvPr id="21510" name="Right Arrow 9"/>
          <p:cNvSpPr>
            <a:spLocks noChangeArrowheads="1"/>
          </p:cNvSpPr>
          <p:nvPr/>
        </p:nvSpPr>
        <p:spPr bwMode="auto">
          <a:xfrm>
            <a:off x="3810000" y="3962400"/>
            <a:ext cx="1066800" cy="2286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7010400" y="2286000"/>
            <a:ext cx="1447800" cy="259080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6858000" y="3505200"/>
            <a:ext cx="1524000" cy="11430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13" name="Straight Connector 17"/>
          <p:cNvCxnSpPr>
            <a:cxnSpLocks noChangeShapeType="1"/>
          </p:cNvCxnSpPr>
          <p:nvPr/>
        </p:nvCxnSpPr>
        <p:spPr bwMode="auto">
          <a:xfrm>
            <a:off x="1066800" y="4267200"/>
            <a:ext cx="2438400" cy="3048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6553200" y="2971800"/>
            <a:ext cx="1295400" cy="7620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6248400" y="2590800"/>
            <a:ext cx="1219200" cy="4572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1583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ICL versus CSL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D9FF2F-5813-4C47-9A90-1CA5DF5B143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E2506-DD53-3A46-AC2B-32471F2ED18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22532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" t="-3035" r="2077" b="3035"/>
          <a:stretch>
            <a:fillRect/>
          </a:stretch>
        </p:blipFill>
        <p:spPr>
          <a:xfrm>
            <a:off x="152400" y="914400"/>
            <a:ext cx="4487863" cy="5021263"/>
          </a:xfrm>
        </p:spPr>
      </p:pic>
      <p:cxnSp>
        <p:nvCxnSpPr>
          <p:cNvPr id="22533" name="Straight Connector 17"/>
          <p:cNvCxnSpPr>
            <a:cxnSpLocks noChangeShapeType="1"/>
          </p:cNvCxnSpPr>
          <p:nvPr/>
        </p:nvCxnSpPr>
        <p:spPr bwMode="auto">
          <a:xfrm>
            <a:off x="1066800" y="4267200"/>
            <a:ext cx="2438400" cy="3048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4" name="Straight Connector 12"/>
          <p:cNvCxnSpPr>
            <a:cxnSpLocks noChangeShapeType="1"/>
          </p:cNvCxnSpPr>
          <p:nvPr/>
        </p:nvCxnSpPr>
        <p:spPr bwMode="auto">
          <a:xfrm>
            <a:off x="1143000" y="3733800"/>
            <a:ext cx="2362200" cy="3048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5" name="Straight Connector 16"/>
          <p:cNvCxnSpPr>
            <a:cxnSpLocks noChangeShapeType="1"/>
          </p:cNvCxnSpPr>
          <p:nvPr/>
        </p:nvCxnSpPr>
        <p:spPr bwMode="auto">
          <a:xfrm>
            <a:off x="1066800" y="3048000"/>
            <a:ext cx="2362200" cy="3810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6" name="Straight Connector 18"/>
          <p:cNvCxnSpPr>
            <a:cxnSpLocks noChangeShapeType="1"/>
          </p:cNvCxnSpPr>
          <p:nvPr/>
        </p:nvCxnSpPr>
        <p:spPr bwMode="auto">
          <a:xfrm>
            <a:off x="1066800" y="2362200"/>
            <a:ext cx="2286000" cy="4572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7" name="Straight Connector 19"/>
          <p:cNvCxnSpPr>
            <a:cxnSpLocks noChangeShapeType="1"/>
          </p:cNvCxnSpPr>
          <p:nvPr/>
        </p:nvCxnSpPr>
        <p:spPr bwMode="auto">
          <a:xfrm>
            <a:off x="1066800" y="1676400"/>
            <a:ext cx="2286000" cy="5334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8" name="Straight Connector 20"/>
          <p:cNvCxnSpPr>
            <a:cxnSpLocks noChangeShapeType="1"/>
          </p:cNvCxnSpPr>
          <p:nvPr/>
        </p:nvCxnSpPr>
        <p:spPr bwMode="auto">
          <a:xfrm>
            <a:off x="1066800" y="1219200"/>
            <a:ext cx="2362200" cy="6096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762000" y="2057400"/>
            <a:ext cx="2895600" cy="609600"/>
          </a:xfrm>
          <a:prstGeom prst="line">
            <a:avLst/>
          </a:prstGeom>
          <a:noFill/>
          <a:ln w="76200">
            <a:solidFill>
              <a:srgbClr val="77DF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8652CE7-3669-4F7A-BC73-E85E0A98E490}"/>
              </a:ext>
            </a:extLst>
          </p:cNvPr>
          <p:cNvSpPr txBox="1"/>
          <p:nvPr/>
        </p:nvSpPr>
        <p:spPr>
          <a:xfrm>
            <a:off x="3962400" y="2463225"/>
            <a:ext cx="4952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Extensive testing: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b="1" dirty="0">
                <a:solidFill>
                  <a:srgbClr val="77DF54"/>
                </a:solidFill>
              </a:rPr>
              <a:t>Unique CSL</a:t>
            </a:r>
          </a:p>
        </p:txBody>
      </p:sp>
    </p:spTree>
    <p:extLst>
      <p:ext uri="{BB962C8B-B14F-4D97-AF65-F5344CB8AC3E}">
        <p14:creationId xmlns:p14="http://schemas.microsoft.com/office/powerpoint/2010/main" val="232032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3EE0A-01C7-FA46-BDEA-4304107E06D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20164" name="Line 4"/>
          <p:cNvSpPr>
            <a:spLocks noChangeShapeType="1"/>
          </p:cNvSpPr>
          <p:nvPr/>
        </p:nvSpPr>
        <p:spPr bwMode="auto">
          <a:xfrm>
            <a:off x="5334000" y="13716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>
            <a:off x="5334000" y="38862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>
            <a:off x="6096000" y="1371600"/>
            <a:ext cx="1905000" cy="2286000"/>
          </a:xfrm>
          <a:prstGeom prst="line">
            <a:avLst/>
          </a:prstGeom>
          <a:noFill/>
          <a:ln w="38100" cmpd="dbl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4876800" y="2209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dirty="0"/>
              <a:t>e</a:t>
            </a:r>
            <a:endParaRPr lang="en-US" dirty="0"/>
          </a:p>
        </p:txBody>
      </p:sp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6705600" y="3962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dirty="0" err="1"/>
              <a:t>ln</a:t>
            </a:r>
            <a:r>
              <a:rPr lang="en-US" i="1" dirty="0"/>
              <a:t>(p)</a:t>
            </a:r>
          </a:p>
        </p:txBody>
      </p:sp>
      <p:pic>
        <p:nvPicPr>
          <p:cNvPr id="220176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93553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5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O’Tooles corollary to Murphy’s Law</a:t>
            </a:r>
            <a:endParaRPr lang="en-US" i="1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23561" name="Straight Arrow Connector 31"/>
          <p:cNvCxnSpPr>
            <a:cxnSpLocks noChangeShapeType="1"/>
          </p:cNvCxnSpPr>
          <p:nvPr/>
        </p:nvCxnSpPr>
        <p:spPr bwMode="auto">
          <a:xfrm flipV="1">
            <a:off x="4148138" y="2209800"/>
            <a:ext cx="3090862" cy="1676400"/>
          </a:xfrm>
          <a:prstGeom prst="straightConnector1">
            <a:avLst/>
          </a:prstGeom>
          <a:noFill/>
          <a:ln w="7620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2" name="Straight Arrow Connector 4"/>
          <p:cNvCxnSpPr>
            <a:cxnSpLocks noChangeShapeType="1"/>
          </p:cNvCxnSpPr>
          <p:nvPr/>
        </p:nvCxnSpPr>
        <p:spPr bwMode="auto">
          <a:xfrm>
            <a:off x="7239000" y="1295400"/>
            <a:ext cx="0" cy="24384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3563" name="Group 7"/>
          <p:cNvGrpSpPr>
            <a:grpSpLocks/>
          </p:cNvGrpSpPr>
          <p:nvPr/>
        </p:nvGrpSpPr>
        <p:grpSpPr bwMode="auto">
          <a:xfrm>
            <a:off x="6248400" y="1524000"/>
            <a:ext cx="2133600" cy="1295400"/>
            <a:chOff x="6705600" y="1219200"/>
            <a:chExt cx="2133600" cy="1295400"/>
          </a:xfrm>
        </p:grpSpPr>
        <p:cxnSp>
          <p:nvCxnSpPr>
            <p:cNvPr id="23572" name="Straight Connector 6"/>
            <p:cNvCxnSpPr>
              <a:cxnSpLocks noChangeShapeType="1"/>
            </p:cNvCxnSpPr>
            <p:nvPr/>
          </p:nvCxnSpPr>
          <p:spPr bwMode="auto">
            <a:xfrm>
              <a:off x="6705600" y="1219200"/>
              <a:ext cx="1066800" cy="22860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573" name="Straight Connector 17"/>
            <p:cNvCxnSpPr>
              <a:cxnSpLocks noChangeShapeType="1"/>
            </p:cNvCxnSpPr>
            <p:nvPr/>
          </p:nvCxnSpPr>
          <p:spPr bwMode="auto">
            <a:xfrm>
              <a:off x="6858000" y="1371600"/>
              <a:ext cx="1066800" cy="22860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574" name="Straight Connector 18"/>
            <p:cNvCxnSpPr>
              <a:cxnSpLocks noChangeShapeType="1"/>
            </p:cNvCxnSpPr>
            <p:nvPr/>
          </p:nvCxnSpPr>
          <p:spPr bwMode="auto">
            <a:xfrm>
              <a:off x="7010400" y="1524000"/>
              <a:ext cx="1066800" cy="22860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575" name="Straight Connector 19"/>
            <p:cNvCxnSpPr>
              <a:cxnSpLocks noChangeShapeType="1"/>
            </p:cNvCxnSpPr>
            <p:nvPr/>
          </p:nvCxnSpPr>
          <p:spPr bwMode="auto">
            <a:xfrm>
              <a:off x="7162800" y="1676400"/>
              <a:ext cx="1066800" cy="22860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576" name="Straight Connector 20"/>
            <p:cNvCxnSpPr>
              <a:cxnSpLocks noChangeShapeType="1"/>
            </p:cNvCxnSpPr>
            <p:nvPr/>
          </p:nvCxnSpPr>
          <p:spPr bwMode="auto">
            <a:xfrm>
              <a:off x="7315200" y="1828800"/>
              <a:ext cx="1066800" cy="22860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577" name="Straight Connector 21"/>
            <p:cNvCxnSpPr>
              <a:cxnSpLocks noChangeShapeType="1"/>
            </p:cNvCxnSpPr>
            <p:nvPr/>
          </p:nvCxnSpPr>
          <p:spPr bwMode="auto">
            <a:xfrm>
              <a:off x="7467600" y="1981200"/>
              <a:ext cx="1066800" cy="22860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578" name="Straight Connector 22"/>
            <p:cNvCxnSpPr>
              <a:cxnSpLocks noChangeShapeType="1"/>
            </p:cNvCxnSpPr>
            <p:nvPr/>
          </p:nvCxnSpPr>
          <p:spPr bwMode="auto">
            <a:xfrm>
              <a:off x="7620000" y="2133600"/>
              <a:ext cx="1066800" cy="22860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579" name="Straight Connector 23"/>
            <p:cNvCxnSpPr>
              <a:cxnSpLocks noChangeShapeType="1"/>
            </p:cNvCxnSpPr>
            <p:nvPr/>
          </p:nvCxnSpPr>
          <p:spPr bwMode="auto">
            <a:xfrm>
              <a:off x="7772400" y="2286000"/>
              <a:ext cx="1066800" cy="22860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3564" name="Oval 8"/>
          <p:cNvSpPr>
            <a:spLocks noChangeArrowheads="1"/>
          </p:cNvSpPr>
          <p:nvPr/>
        </p:nvSpPr>
        <p:spPr bwMode="auto">
          <a:xfrm>
            <a:off x="1905000" y="1524000"/>
            <a:ext cx="2286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23565" name="Straight Connector 10"/>
          <p:cNvCxnSpPr>
            <a:cxnSpLocks noChangeShapeType="1"/>
          </p:cNvCxnSpPr>
          <p:nvPr/>
        </p:nvCxnSpPr>
        <p:spPr bwMode="auto">
          <a:xfrm>
            <a:off x="1981200" y="1752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66" name="TextBox 12"/>
          <p:cNvSpPr txBox="1">
            <a:spLocks noChangeArrowheads="1"/>
          </p:cNvSpPr>
          <p:nvPr/>
        </p:nvSpPr>
        <p:spPr bwMode="auto">
          <a:xfrm>
            <a:off x="1828800" y="3886200"/>
            <a:ext cx="5334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FF"/>
                </a:solidFill>
              </a:rPr>
              <a:t>p</a:t>
            </a:r>
            <a:r>
              <a:rPr lang="en-US" sz="2800" b="1" baseline="-25000">
                <a:solidFill>
                  <a:srgbClr val="FF00FF"/>
                </a:solidFill>
              </a:rPr>
              <a:t>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67000" y="1524000"/>
            <a:ext cx="1981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Plastic work</a:t>
            </a:r>
          </a:p>
        </p:txBody>
      </p:sp>
      <p:sp>
        <p:nvSpPr>
          <p:cNvPr id="23568" name="TextBox 14"/>
          <p:cNvSpPr txBox="1">
            <a:spLocks noChangeArrowheads="1"/>
          </p:cNvSpPr>
          <p:nvPr/>
        </p:nvSpPr>
        <p:spPr bwMode="auto">
          <a:xfrm>
            <a:off x="533400" y="4953000"/>
            <a:ext cx="4724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>
                <a:solidFill>
                  <a:srgbClr val="FF00FF"/>
                </a:solidFill>
              </a:rPr>
              <a:t>Image condition…  </a:t>
            </a:r>
            <a:r>
              <a:rPr lang="en-US" sz="2800" b="1" dirty="0" err="1">
                <a:solidFill>
                  <a:srgbClr val="FF00FF"/>
                </a:solidFill>
              </a:rPr>
              <a:t>D</a:t>
            </a:r>
            <a:r>
              <a:rPr lang="en-US" sz="2800" b="1" baseline="30000" dirty="0" err="1">
                <a:solidFill>
                  <a:srgbClr val="FF00FF"/>
                </a:solidFill>
              </a:rPr>
              <a:t>p</a:t>
            </a:r>
            <a:r>
              <a:rPr lang="en-US" sz="2800" b="1" dirty="0">
                <a:solidFill>
                  <a:srgbClr val="FF00FF"/>
                </a:solidFill>
              </a:rPr>
              <a:t> = 0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CC99FF"/>
                </a:solidFill>
              </a:rPr>
              <a:t>                 (at critical: </a:t>
            </a:r>
            <a:r>
              <a:rPr lang="en-US" dirty="0" err="1">
                <a:solidFill>
                  <a:srgbClr val="CC99FF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>
                <a:solidFill>
                  <a:srgbClr val="CC99FF"/>
                </a:solidFill>
              </a:rPr>
              <a:t>D</a:t>
            </a:r>
            <a:r>
              <a:rPr lang="en-US" baseline="30000" dirty="0" err="1">
                <a:solidFill>
                  <a:srgbClr val="CC99FF"/>
                </a:solidFill>
              </a:rPr>
              <a:t>p</a:t>
            </a:r>
            <a:r>
              <a:rPr lang="en-US" dirty="0">
                <a:solidFill>
                  <a:srgbClr val="CC99FF"/>
                </a:solidFill>
              </a:rPr>
              <a:t>/</a:t>
            </a:r>
            <a:r>
              <a:rPr lang="en-US" dirty="0" err="1">
                <a:solidFill>
                  <a:srgbClr val="CC99FF"/>
                </a:solidFill>
                <a:latin typeface="Symbol" charset="2"/>
                <a:cs typeface="Symbol" charset="2"/>
              </a:rPr>
              <a:t>De</a:t>
            </a:r>
            <a:r>
              <a:rPr lang="en-US" baseline="-25000" dirty="0" err="1">
                <a:solidFill>
                  <a:srgbClr val="CC99FF"/>
                </a:solidFill>
              </a:rPr>
              <a:t>q</a:t>
            </a:r>
            <a:r>
              <a:rPr lang="en-US" dirty="0">
                <a:solidFill>
                  <a:srgbClr val="CC99FF"/>
                </a:solidFill>
              </a:rPr>
              <a:t>=0)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1600" y="5029200"/>
            <a:ext cx="3810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aka ‘pseudo steady state’</a:t>
            </a:r>
            <a:br>
              <a:rPr lang="en-US" i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       ‘phase change state’</a:t>
            </a:r>
          </a:p>
        </p:txBody>
      </p:sp>
      <p:sp>
        <p:nvSpPr>
          <p:cNvPr id="2" name="Down Arrow 1"/>
          <p:cNvSpPr>
            <a:spLocks noChangeArrowheads="1"/>
          </p:cNvSpPr>
          <p:nvPr/>
        </p:nvSpPr>
        <p:spPr bwMode="auto">
          <a:xfrm>
            <a:off x="1828800" y="990600"/>
            <a:ext cx="4572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62200" y="990600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NOT CRITICAL STATE</a:t>
            </a:r>
          </a:p>
        </p:txBody>
      </p:sp>
    </p:spTree>
    <p:extLst>
      <p:ext uri="{BB962C8B-B14F-4D97-AF65-F5344CB8AC3E}">
        <p14:creationId xmlns:p14="http://schemas.microsoft.com/office/powerpoint/2010/main" val="282099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8" grpId="0"/>
      <p:bldP spid="16" grpId="0"/>
      <p:bldP spid="2" grpId="0" animBg="1"/>
      <p:bldP spid="2" grpId="1" animBg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AXIOMS </a:t>
            </a:r>
            <a:r>
              <a:rPr lang="en-US" b="0" dirty="0">
                <a:latin typeface="Arial" charset="0"/>
                <a:ea typeface="ヒラギノ角ゴ Pro W3" charset="0"/>
                <a:cs typeface="ヒラギノ角ゴ Pro W3" charset="0"/>
              </a:rPr>
              <a:t>(fundamental assumptions)</a:t>
            </a:r>
            <a:r>
              <a:rPr lang="en-US" b="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</a:p>
        </p:txBody>
      </p:sp>
      <p:pic>
        <p:nvPicPr>
          <p:cNvPr id="46082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20" r="-6020"/>
          <a:stretch>
            <a:fillRect/>
          </a:stretch>
        </p:blipFill>
        <p:spPr>
          <a:xfrm>
            <a:off x="-381000" y="990600"/>
            <a:ext cx="8686800" cy="5021263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90BE80-F95B-4844-851C-985487FFA083}" type="datetime4">
              <a:rPr lang="en-US" smtClean="0"/>
              <a:pPr>
                <a:defRPr/>
              </a:pPr>
              <a:t>February 14,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9EA76-513E-B042-85AD-DD489F996F8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cxnSp>
        <p:nvCxnSpPr>
          <p:cNvPr id="46085" name="Straight Connector 7"/>
          <p:cNvCxnSpPr>
            <a:cxnSpLocks noChangeShapeType="1"/>
          </p:cNvCxnSpPr>
          <p:nvPr/>
        </p:nvCxnSpPr>
        <p:spPr bwMode="auto">
          <a:xfrm>
            <a:off x="1828800" y="1752600"/>
            <a:ext cx="4648200" cy="1295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6086" name="Oval 9"/>
          <p:cNvSpPr>
            <a:spLocks noChangeArrowheads="1"/>
          </p:cNvSpPr>
          <p:nvPr/>
        </p:nvSpPr>
        <p:spPr bwMode="auto">
          <a:xfrm>
            <a:off x="4003675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6088" name="Rectangle 2"/>
          <p:cNvSpPr>
            <a:spLocks noChangeArrowheads="1"/>
          </p:cNvSpPr>
          <p:nvPr/>
        </p:nvSpPr>
        <p:spPr bwMode="auto">
          <a:xfrm>
            <a:off x="2590800" y="2819400"/>
            <a:ext cx="1447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90135" y="1244601"/>
            <a:ext cx="52916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dirty="0">
                <a:solidFill>
                  <a:srgbClr val="0000FF"/>
                </a:solidFill>
              </a:rPr>
              <a:t>Axiom 1: Unique CSL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2794588"/>
            <a:ext cx="434340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Axiom 2: </a:t>
            </a:r>
            <a:br>
              <a:rPr lang="en-US" dirty="0">
                <a:solidFill>
                  <a:srgbClr val="FF00FF"/>
                </a:solidFill>
              </a:rPr>
            </a:b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>
                <a:solidFill>
                  <a:srgbClr val="FF00FF"/>
                </a:solidFill>
                <a:latin typeface="Symbol" charset="2"/>
                <a:cs typeface="Symbol" charset="2"/>
              </a:rPr>
              <a:t>y </a:t>
            </a:r>
            <a:r>
              <a:rPr lang="en-US" dirty="0">
                <a:solidFill>
                  <a:srgbClr val="FF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FF00FF"/>
                </a:solidFill>
                <a:latin typeface="Symbol" charset="2"/>
                <a:cs typeface="Symbol" charset="2"/>
              </a:rPr>
              <a:t>0 </a:t>
            </a:r>
            <a:r>
              <a:rPr lang="en-US" dirty="0">
                <a:solidFill>
                  <a:srgbClr val="FF00FF"/>
                </a:solidFill>
              </a:rPr>
              <a:t>as </a:t>
            </a:r>
            <a:r>
              <a:rPr lang="en-US" dirty="0" err="1">
                <a:solidFill>
                  <a:srgbClr val="FF00FF"/>
                </a:solidFill>
                <a:latin typeface="Symbol" charset="2"/>
                <a:cs typeface="Symbol" charset="2"/>
              </a:rPr>
              <a:t>e</a:t>
            </a:r>
            <a:r>
              <a:rPr lang="en-US" baseline="-25000" dirty="0" err="1">
                <a:solidFill>
                  <a:srgbClr val="FF00FF"/>
                </a:solidFill>
              </a:rPr>
              <a:t>q</a:t>
            </a:r>
            <a:r>
              <a:rPr lang="en-US" baseline="-25000" dirty="0">
                <a:solidFill>
                  <a:srgbClr val="FF00FF"/>
                </a:solidFill>
              </a:rPr>
              <a:t> </a:t>
            </a:r>
            <a:r>
              <a:rPr lang="en-US" dirty="0">
                <a:solidFill>
                  <a:srgbClr val="FF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>
                <a:solidFill>
                  <a:srgbClr val="FF00FF"/>
                </a:solidFill>
                <a:latin typeface="ＭＳ ゴシック"/>
                <a:ea typeface="ＭＳ ゴシック"/>
                <a:cs typeface="ＭＳ ゴシック"/>
                <a:sym typeface="Wingdings"/>
              </a:rPr>
              <a:t>∞</a:t>
            </a:r>
            <a:endParaRPr lang="en-US" i="1" dirty="0">
              <a:solidFill>
                <a:srgbClr val="FF00FF"/>
              </a:solidFill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28600" y="6019800"/>
            <a:ext cx="8610600" cy="461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i="1" u="sng" dirty="0">
                <a:solidFill>
                  <a:srgbClr val="048C9A"/>
                </a:solidFill>
              </a:rPr>
              <a:t>Mathematical statements that do not depend on soil test data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962400" y="3810000"/>
            <a:ext cx="228600" cy="228600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6333" y="2870200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FF"/>
                </a:solidFill>
                <a:latin typeface="Symbol" charset="2"/>
                <a:cs typeface="Symbol" charset="2"/>
              </a:rPr>
              <a:t>y</a:t>
            </a:r>
          </a:p>
        </p:txBody>
      </p:sp>
      <p:cxnSp>
        <p:nvCxnSpPr>
          <p:cNvPr id="16" name="Straight Arrow Connector 15"/>
          <p:cNvCxnSpPr>
            <a:stCxn id="3" idx="0"/>
          </p:cNvCxnSpPr>
          <p:nvPr/>
        </p:nvCxnSpPr>
        <p:spPr bwMode="auto">
          <a:xfrm flipH="1" flipV="1">
            <a:off x="4072468" y="2400300"/>
            <a:ext cx="4232" cy="14097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6363495-47A9-4C42-8BFB-65B56E63A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12" y="1066200"/>
            <a:ext cx="3191738" cy="3608000"/>
          </a:xfrm>
          <a:prstGeom prst="rect">
            <a:avLst/>
          </a:prstGeom>
          <a:ln w="19050">
            <a:solidFill>
              <a:srgbClr val="048C9A"/>
            </a:solidFill>
          </a:ln>
        </p:spPr>
      </p:pic>
    </p:spTree>
    <p:extLst>
      <p:ext uri="{BB962C8B-B14F-4D97-AF65-F5344CB8AC3E}">
        <p14:creationId xmlns:p14="http://schemas.microsoft.com/office/powerpoint/2010/main" val="473275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CSSM FIX STEP 1: Yielding to 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D9FF2F-5813-4C47-9A90-1CA5DF5B143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92CCA-3E58-BA41-8D7A-69B4CE06CA00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graphicFrame>
        <p:nvGraphicFramePr>
          <p:cNvPr id="37892" name="Object 3"/>
          <p:cNvGraphicFramePr>
            <a:graphicFrameLocks noChangeAspect="1"/>
          </p:cNvGraphicFramePr>
          <p:nvPr/>
        </p:nvGraphicFramePr>
        <p:xfrm>
          <a:off x="4495800" y="3962400"/>
          <a:ext cx="2593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Equation" r:id="rId3" imgW="1256755" imgH="482391" progId="Equation.3">
                  <p:embed/>
                </p:oleObj>
              </mc:Choice>
              <mc:Fallback>
                <p:oleObj name="Equation" r:id="rId3" imgW="1256755" imgH="482391" progId="Equation.3">
                  <p:embed/>
                  <p:pic>
                    <p:nvPicPr>
                      <p:cNvPr id="3789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962400"/>
                        <a:ext cx="25939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3" name="Content Placeholder 7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1" r="-8861"/>
          <a:stretch>
            <a:fillRect/>
          </a:stretch>
        </p:blipFill>
        <p:spPr>
          <a:xfrm>
            <a:off x="228600" y="998538"/>
            <a:ext cx="8686800" cy="5021262"/>
          </a:xfrm>
        </p:spPr>
      </p:pic>
      <p:cxnSp>
        <p:nvCxnSpPr>
          <p:cNvPr id="37894" name="Straight Arrow Connector 8"/>
          <p:cNvCxnSpPr>
            <a:cxnSpLocks noChangeShapeType="1"/>
          </p:cNvCxnSpPr>
          <p:nvPr/>
        </p:nvCxnSpPr>
        <p:spPr bwMode="auto">
          <a:xfrm flipV="1">
            <a:off x="3733800" y="1227469"/>
            <a:ext cx="914401" cy="1182541"/>
          </a:xfrm>
          <a:prstGeom prst="straightConnector1">
            <a:avLst/>
          </a:prstGeom>
          <a:noFill/>
          <a:ln w="88900">
            <a:solidFill>
              <a:srgbClr val="FF00FF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897" name="Straight Connector 14"/>
          <p:cNvCxnSpPr>
            <a:cxnSpLocks noChangeShapeType="1"/>
          </p:cNvCxnSpPr>
          <p:nvPr/>
        </p:nvCxnSpPr>
        <p:spPr bwMode="auto">
          <a:xfrm>
            <a:off x="4114800" y="2156791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899" name="TextBox 20"/>
          <p:cNvSpPr txBox="1">
            <a:spLocks noChangeArrowheads="1"/>
          </p:cNvSpPr>
          <p:nvPr/>
        </p:nvSpPr>
        <p:spPr bwMode="auto">
          <a:xfrm>
            <a:off x="2585001" y="1297757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FF"/>
                </a:solidFill>
              </a:rPr>
              <a:t>Axiom 2 </a:t>
            </a:r>
            <a:br>
              <a:rPr lang="en-US" dirty="0">
                <a:solidFill>
                  <a:srgbClr val="FF00FF"/>
                </a:solidFill>
              </a:rPr>
            </a:br>
            <a:r>
              <a:rPr lang="en-US" dirty="0">
                <a:solidFill>
                  <a:srgbClr val="FF00FF"/>
                </a:solidFill>
                <a:latin typeface="Symbol" charset="0"/>
                <a:cs typeface="Symbol" charset="0"/>
              </a:rPr>
              <a:t>y =&gt; 0</a:t>
            </a:r>
          </a:p>
        </p:txBody>
      </p:sp>
      <p:cxnSp>
        <p:nvCxnSpPr>
          <p:cNvPr id="37900" name="Straight Connector 22"/>
          <p:cNvCxnSpPr>
            <a:cxnSpLocks noChangeShapeType="1"/>
          </p:cNvCxnSpPr>
          <p:nvPr/>
        </p:nvCxnSpPr>
        <p:spPr bwMode="auto">
          <a:xfrm>
            <a:off x="4495800" y="1600200"/>
            <a:ext cx="0" cy="5565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621157" y="3259995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FF"/>
                </a:solidFill>
              </a:rPr>
              <a:t>Image condition</a:t>
            </a:r>
          </a:p>
          <a:p>
            <a:pPr eaLnBrk="1" hangingPunct="1"/>
            <a:r>
              <a:rPr lang="en-US" sz="1800" dirty="0">
                <a:solidFill>
                  <a:srgbClr val="CC99FF"/>
                </a:solidFill>
              </a:rPr>
              <a:t>D = 0 &amp; </a:t>
            </a:r>
            <a:r>
              <a:rPr lang="en-US" sz="1800" dirty="0" err="1">
                <a:solidFill>
                  <a:srgbClr val="CC99FF"/>
                </a:solidFill>
              </a:rPr>
              <a:t>dD</a:t>
            </a:r>
            <a:r>
              <a:rPr lang="en-US" sz="1800" dirty="0">
                <a:solidFill>
                  <a:srgbClr val="CC99FF"/>
                </a:solidFill>
              </a:rPr>
              <a:t>/</a:t>
            </a:r>
            <a:r>
              <a:rPr lang="en-US" sz="1800" dirty="0" err="1">
                <a:solidFill>
                  <a:srgbClr val="CC99FF"/>
                </a:solidFill>
              </a:rPr>
              <a:t>d</a:t>
            </a:r>
            <a:r>
              <a:rPr lang="en-US" sz="1800" dirty="0" err="1">
                <a:solidFill>
                  <a:srgbClr val="CC99FF"/>
                </a:solidFill>
                <a:latin typeface="Symbol" panose="05050102010706020507" pitchFamily="18" charset="2"/>
              </a:rPr>
              <a:t>e</a:t>
            </a:r>
            <a:r>
              <a:rPr lang="en-US" sz="1800" baseline="-25000" dirty="0" err="1">
                <a:solidFill>
                  <a:srgbClr val="CC99FF"/>
                </a:solidFill>
              </a:rPr>
              <a:t>q</a:t>
            </a:r>
            <a:r>
              <a:rPr lang="en-US" sz="1800" dirty="0">
                <a:solidFill>
                  <a:srgbClr val="CC99FF"/>
                </a:solidFill>
              </a:rPr>
              <a:t>&lt;&gt;0</a:t>
            </a:r>
            <a:endParaRPr lang="en-US" sz="1800" dirty="0">
              <a:solidFill>
                <a:srgbClr val="CC99FF"/>
              </a:solidFill>
              <a:latin typeface="Symbol" charset="0"/>
              <a:cs typeface="Symbol" charset="0"/>
            </a:endParaRPr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3826152" y="26289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564063" y="1611994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77DF54"/>
                </a:solidFill>
              </a:rPr>
              <a:t>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AAF258-7AF4-4271-A38C-6A54B98A00A1}"/>
              </a:ext>
            </a:extLst>
          </p:cNvPr>
          <p:cNvCxnSpPr>
            <a:cxnSpLocks/>
          </p:cNvCxnSpPr>
          <p:nvPr/>
        </p:nvCxnSpPr>
        <p:spPr bwMode="auto">
          <a:xfrm flipV="1">
            <a:off x="1695450" y="1159543"/>
            <a:ext cx="3143250" cy="409825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7DF5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24E4219-984F-450B-ABD8-F55E985E76C3}"/>
              </a:ext>
            </a:extLst>
          </p:cNvPr>
          <p:cNvSpPr/>
          <p:nvPr/>
        </p:nvSpPr>
        <p:spPr bwMode="auto">
          <a:xfrm>
            <a:off x="4724400" y="1159541"/>
            <a:ext cx="133350" cy="135857"/>
          </a:xfrm>
          <a:prstGeom prst="ellipse">
            <a:avLst/>
          </a:prstGeom>
          <a:solidFill>
            <a:srgbClr val="77DF5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68F50F-385E-4307-8219-97CBE4320313}"/>
              </a:ext>
            </a:extLst>
          </p:cNvPr>
          <p:cNvSpPr txBox="1"/>
          <p:nvPr/>
        </p:nvSpPr>
        <p:spPr>
          <a:xfrm>
            <a:off x="4953000" y="1047690"/>
            <a:ext cx="2495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Critical state</a:t>
            </a:r>
          </a:p>
          <a:p>
            <a:r>
              <a:rPr lang="en-US" sz="2000" i="1" dirty="0">
                <a:solidFill>
                  <a:srgbClr val="00B050"/>
                </a:solidFill>
              </a:rPr>
              <a:t>D</a:t>
            </a:r>
            <a:r>
              <a:rPr lang="en-US" sz="2000" dirty="0">
                <a:solidFill>
                  <a:srgbClr val="00B050"/>
                </a:solidFill>
              </a:rPr>
              <a:t> = 0 &amp; </a:t>
            </a:r>
            <a:r>
              <a:rPr lang="en-US" sz="2000" i="1" dirty="0" err="1">
                <a:solidFill>
                  <a:srgbClr val="00B050"/>
                </a:solidFill>
              </a:rPr>
              <a:t>dD</a:t>
            </a:r>
            <a:r>
              <a:rPr lang="en-US" sz="2000" dirty="0">
                <a:solidFill>
                  <a:srgbClr val="00B050"/>
                </a:solidFill>
              </a:rPr>
              <a:t>/</a:t>
            </a:r>
            <a:r>
              <a:rPr lang="en-US" sz="2000" i="1" dirty="0" err="1">
                <a:solidFill>
                  <a:srgbClr val="00B050"/>
                </a:solidFill>
              </a:rPr>
              <a:t>d</a:t>
            </a:r>
            <a:r>
              <a:rPr lang="en-US" sz="2000" i="1" dirty="0" err="1">
                <a:solidFill>
                  <a:srgbClr val="00B050"/>
                </a:solidFill>
                <a:latin typeface="Symbol" panose="05050102010706020507" pitchFamily="18" charset="2"/>
              </a:rPr>
              <a:t>e</a:t>
            </a:r>
            <a:r>
              <a:rPr lang="en-US" sz="2000" baseline="-25000" dirty="0" err="1">
                <a:solidFill>
                  <a:srgbClr val="00B050"/>
                </a:solidFill>
              </a:rPr>
              <a:t>q</a:t>
            </a:r>
            <a:r>
              <a:rPr lang="en-US" sz="2000" dirty="0">
                <a:solidFill>
                  <a:srgbClr val="00B050"/>
                </a:solidFill>
              </a:rPr>
              <a:t>= 0</a:t>
            </a:r>
            <a:endParaRPr lang="en-US" sz="2000" dirty="0">
              <a:solidFill>
                <a:srgbClr val="00B050"/>
              </a:solidFill>
              <a:latin typeface="Symbol" charset="0"/>
              <a:cs typeface="Symbol" charset="0"/>
            </a:endParaRPr>
          </a:p>
          <a:p>
            <a:endParaRPr lang="en-GB" sz="2000" dirty="0">
              <a:solidFill>
                <a:srgbClr val="77DF54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BFDC7D5-1A5D-449A-BD81-E3A14574AAF9}"/>
              </a:ext>
            </a:extLst>
          </p:cNvPr>
          <p:cNvSpPr/>
          <p:nvPr/>
        </p:nvSpPr>
        <p:spPr bwMode="auto">
          <a:xfrm>
            <a:off x="3733800" y="2514600"/>
            <a:ext cx="133350" cy="135857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0FDDEE-C254-4C5B-B4A4-78196AE8B83F}"/>
              </a:ext>
            </a:extLst>
          </p:cNvPr>
          <p:cNvCxnSpPr>
            <a:cxnSpLocks/>
          </p:cNvCxnSpPr>
          <p:nvPr/>
        </p:nvCxnSpPr>
        <p:spPr bwMode="auto">
          <a:xfrm>
            <a:off x="3913569" y="2220050"/>
            <a:ext cx="734632" cy="2253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66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85EA9F3-4C6C-455B-B504-3C7F36521D2C}"/>
              </a:ext>
            </a:extLst>
          </p:cNvPr>
          <p:cNvSpPr txBox="1"/>
          <p:nvPr/>
        </p:nvSpPr>
        <p:spPr>
          <a:xfrm>
            <a:off x="4648200" y="2209800"/>
            <a:ext cx="248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solidFill>
                  <a:srgbClr val="FF66CC"/>
                </a:solidFill>
              </a:rPr>
              <a:t>Distortional strain </a:t>
            </a:r>
            <a:r>
              <a:rPr lang="en-US" i="1" dirty="0">
                <a:solidFill>
                  <a:srgbClr val="FF66CC"/>
                </a:solidFill>
                <a:latin typeface="Symbol" panose="05050102010706020507" pitchFamily="18" charset="2"/>
              </a:rPr>
              <a:t>e</a:t>
            </a:r>
            <a:r>
              <a:rPr lang="en-US" baseline="-25000" dirty="0">
                <a:solidFill>
                  <a:srgbClr val="FF66CC"/>
                </a:solidFill>
              </a:rPr>
              <a:t>q</a:t>
            </a:r>
            <a:endParaRPr lang="en-GB" sz="2000" i="1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4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/>
      <p:bldP spid="24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CSSM FIX STEP 2: Limit dilation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D9FF2F-5813-4C47-9A90-1CA5DF5B143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92CCA-3E58-BA41-8D7A-69B4CE06CA00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graphicFrame>
        <p:nvGraphicFramePr>
          <p:cNvPr id="37892" name="Object 3"/>
          <p:cNvGraphicFramePr>
            <a:graphicFrameLocks noChangeAspect="1"/>
          </p:cNvGraphicFramePr>
          <p:nvPr/>
        </p:nvGraphicFramePr>
        <p:xfrm>
          <a:off x="4495800" y="3962400"/>
          <a:ext cx="2593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2" name="Equation" r:id="rId3" imgW="1256755" imgH="482391" progId="Equation.3">
                  <p:embed/>
                </p:oleObj>
              </mc:Choice>
              <mc:Fallback>
                <p:oleObj name="Equation" r:id="rId3" imgW="1256755" imgH="48239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962400"/>
                        <a:ext cx="25939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3" name="Content Placeholder 7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1" r="-8861"/>
          <a:stretch>
            <a:fillRect/>
          </a:stretch>
        </p:blipFill>
        <p:spPr/>
      </p:pic>
      <p:cxnSp>
        <p:nvCxnSpPr>
          <p:cNvPr id="37894" name="Straight Arrow Connector 8"/>
          <p:cNvCxnSpPr>
            <a:cxnSpLocks noChangeShapeType="1"/>
          </p:cNvCxnSpPr>
          <p:nvPr/>
        </p:nvCxnSpPr>
        <p:spPr bwMode="auto">
          <a:xfrm flipH="1" flipV="1">
            <a:off x="2133600" y="2438400"/>
            <a:ext cx="609600" cy="533400"/>
          </a:xfrm>
          <a:prstGeom prst="straightConnector1">
            <a:avLst/>
          </a:prstGeom>
          <a:noFill/>
          <a:ln w="88900">
            <a:solidFill>
              <a:srgbClr val="FF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810000" y="2514600"/>
            <a:ext cx="0" cy="1676400"/>
          </a:xfrm>
          <a:prstGeom prst="line">
            <a:avLst/>
          </a:prstGeom>
          <a:noFill/>
          <a:ln w="9525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2743200" y="3886200"/>
            <a:ext cx="1066800" cy="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897" name="Straight Connector 14"/>
          <p:cNvCxnSpPr>
            <a:cxnSpLocks noChangeShapeType="1"/>
          </p:cNvCxnSpPr>
          <p:nvPr/>
        </p:nvCxnSpPr>
        <p:spPr bwMode="auto">
          <a:xfrm>
            <a:off x="2286000" y="243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898" name="Straight Connector 15"/>
          <p:cNvCxnSpPr>
            <a:cxnSpLocks noChangeShapeType="1"/>
          </p:cNvCxnSpPr>
          <p:nvPr/>
        </p:nvCxnSpPr>
        <p:spPr bwMode="auto">
          <a:xfrm>
            <a:off x="2667000" y="243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899" name="TextBox 20"/>
          <p:cNvSpPr txBox="1">
            <a:spLocks noChangeArrowheads="1"/>
          </p:cNvSpPr>
          <p:nvPr/>
        </p:nvSpPr>
        <p:spPr bwMode="auto">
          <a:xfrm>
            <a:off x="3279913" y="1766093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3366FF"/>
                </a:solidFill>
              </a:rPr>
              <a:t>D</a:t>
            </a:r>
            <a:r>
              <a:rPr lang="en-US" baseline="-25000" dirty="0" err="1">
                <a:solidFill>
                  <a:srgbClr val="3366FF"/>
                </a:solidFill>
              </a:rPr>
              <a:t>min</a:t>
            </a:r>
            <a:r>
              <a:rPr lang="en-US" dirty="0">
                <a:solidFill>
                  <a:srgbClr val="3366FF"/>
                </a:solidFill>
              </a:rPr>
              <a:t> = </a:t>
            </a:r>
            <a:r>
              <a:rPr lang="en-US" dirty="0" err="1">
                <a:solidFill>
                  <a:srgbClr val="3366FF"/>
                </a:solidFill>
                <a:latin typeface="Symbol" charset="0"/>
                <a:cs typeface="Symbol" charset="0"/>
              </a:rPr>
              <a:t>c</a:t>
            </a:r>
            <a:r>
              <a:rPr lang="en-US" baseline="-25000" dirty="0" err="1">
                <a:solidFill>
                  <a:srgbClr val="3366FF"/>
                </a:solidFill>
              </a:rPr>
              <a:t>tc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  <a:latin typeface="Symbol" charset="0"/>
                <a:cs typeface="Symbol" charset="0"/>
              </a:rPr>
              <a:t>y</a:t>
            </a:r>
          </a:p>
        </p:txBody>
      </p:sp>
      <p:cxnSp>
        <p:nvCxnSpPr>
          <p:cNvPr id="37900" name="Straight Connector 22"/>
          <p:cNvCxnSpPr>
            <a:cxnSpLocks noChangeShapeType="1"/>
          </p:cNvCxnSpPr>
          <p:nvPr/>
        </p:nvCxnSpPr>
        <p:spPr bwMode="auto">
          <a:xfrm flipH="1">
            <a:off x="2667000" y="21336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657600" y="42672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FF"/>
                </a:solidFill>
              </a:rPr>
              <a:t>p</a:t>
            </a:r>
            <a:r>
              <a:rPr lang="en-US" b="1" baseline="-25000">
                <a:solidFill>
                  <a:srgbClr val="FF00FF"/>
                </a:solidFill>
              </a:rPr>
              <a:t>mx</a:t>
            </a:r>
            <a:r>
              <a:rPr lang="en-US">
                <a:solidFill>
                  <a:srgbClr val="3366FF"/>
                </a:solidFill>
              </a:rPr>
              <a:t>= p exp(</a:t>
            </a:r>
            <a:r>
              <a:rPr lang="en-US">
                <a:solidFill>
                  <a:srgbClr val="3366FF"/>
                </a:solidFill>
                <a:latin typeface="Symbol" charset="0"/>
                <a:cs typeface="Symbol" charset="0"/>
              </a:rPr>
              <a:t>-c</a:t>
            </a:r>
            <a:r>
              <a:rPr lang="en-US">
                <a:solidFill>
                  <a:srgbClr val="3366FF"/>
                </a:solidFill>
              </a:rPr>
              <a:t> </a:t>
            </a:r>
            <a:r>
              <a:rPr lang="en-US" i="1">
                <a:solidFill>
                  <a:srgbClr val="3366FF"/>
                </a:solidFill>
                <a:latin typeface="Symbol" charset="0"/>
                <a:cs typeface="Symbol" charset="0"/>
              </a:rPr>
              <a:t>y</a:t>
            </a:r>
            <a:r>
              <a:rPr lang="en-US">
                <a:solidFill>
                  <a:srgbClr val="3366FF"/>
                </a:solidFill>
                <a:latin typeface="Symbol" charset="0"/>
                <a:cs typeface="Symbol" charset="0"/>
              </a:rPr>
              <a:t> /M)</a:t>
            </a:r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3200400" y="38862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0FEDD-8BCA-4358-8E8D-A2AC8BACE5DE}"/>
              </a:ext>
            </a:extLst>
          </p:cNvPr>
          <p:cNvCxnSpPr/>
          <p:nvPr/>
        </p:nvCxnSpPr>
        <p:spPr bwMode="auto">
          <a:xfrm flipH="1">
            <a:off x="1676400" y="1066800"/>
            <a:ext cx="1981200" cy="419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1428653-8D9E-4E0A-9CC8-8D50C514594C}"/>
              </a:ext>
            </a:extLst>
          </p:cNvPr>
          <p:cNvSpPr txBox="1"/>
          <p:nvPr/>
        </p:nvSpPr>
        <p:spPr>
          <a:xfrm>
            <a:off x="3619500" y="1006623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Hvorslev</a:t>
            </a:r>
            <a:r>
              <a:rPr lang="en-GB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2C7CE-40DD-5C4A-AD16-71C87796BAF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20164" name="Line 4"/>
          <p:cNvSpPr>
            <a:spLocks noChangeShapeType="1"/>
          </p:cNvSpPr>
          <p:nvPr/>
        </p:nvSpPr>
        <p:spPr bwMode="auto">
          <a:xfrm>
            <a:off x="5334000" y="13716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>
            <a:off x="5334000" y="38862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>
            <a:off x="6096000" y="1371600"/>
            <a:ext cx="1905000" cy="2286000"/>
          </a:xfrm>
          <a:prstGeom prst="line">
            <a:avLst/>
          </a:prstGeom>
          <a:noFill/>
          <a:ln w="38100" cmpd="dbl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4876800" y="2209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dirty="0"/>
              <a:t>e</a:t>
            </a:r>
            <a:endParaRPr lang="en-US" dirty="0"/>
          </a:p>
        </p:txBody>
      </p:sp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6705600" y="3962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dirty="0" err="1"/>
              <a:t>ln</a:t>
            </a:r>
            <a:r>
              <a:rPr lang="en-US" i="1" dirty="0"/>
              <a:t>(p)</a:t>
            </a:r>
          </a:p>
        </p:txBody>
      </p:sp>
      <p:pic>
        <p:nvPicPr>
          <p:cNvPr id="220176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08793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Basic premise of Cam Clay (OCC &amp; MCC)</a:t>
            </a:r>
            <a:endParaRPr lang="en-US" i="1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18441" name="Straight Arrow Connector 3"/>
          <p:cNvCxnSpPr>
            <a:cxnSpLocks noChangeShapeType="1"/>
          </p:cNvCxnSpPr>
          <p:nvPr/>
        </p:nvCxnSpPr>
        <p:spPr bwMode="auto">
          <a:xfrm>
            <a:off x="1981200" y="1676400"/>
            <a:ext cx="5029200" cy="762000"/>
          </a:xfrm>
          <a:prstGeom prst="straightConnector1">
            <a:avLst/>
          </a:prstGeom>
          <a:noFill/>
          <a:ln w="76200">
            <a:solidFill>
              <a:srgbClr val="77DF54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6858000" y="1371600"/>
            <a:ext cx="1905000" cy="2286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18443" name="Straight Arrow Connector 31"/>
          <p:cNvCxnSpPr>
            <a:cxnSpLocks noChangeShapeType="1"/>
          </p:cNvCxnSpPr>
          <p:nvPr/>
        </p:nvCxnSpPr>
        <p:spPr bwMode="auto">
          <a:xfrm flipV="1">
            <a:off x="4148138" y="2514600"/>
            <a:ext cx="3624262" cy="1371600"/>
          </a:xfrm>
          <a:prstGeom prst="straightConnector1">
            <a:avLst/>
          </a:prstGeom>
          <a:noFill/>
          <a:ln w="50800">
            <a:solidFill>
              <a:srgbClr val="FF99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6FA5F-AD38-488A-ADC4-FCA0E1100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Combine the fixes: </a:t>
            </a:r>
            <a:r>
              <a:rPr lang="en-GB" dirty="0" err="1"/>
              <a:t>NorSand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4CE8E-9824-4524-94F4-A4B092F7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4212B5-83B2-6244-BD7F-4ADB9923260F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A6C32-6F89-4224-95BD-6E842B8B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2C27D-33C8-3E4A-B556-BC3C63D6E0A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110872"/>
              </p:ext>
            </p:extLst>
          </p:nvPr>
        </p:nvGraphicFramePr>
        <p:xfrm>
          <a:off x="1981200" y="1828800"/>
          <a:ext cx="419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Equation" r:id="rId3" imgW="1460500" imgH="292100" progId="Equation.3">
                  <p:embed/>
                </p:oleObj>
              </mc:Choice>
              <mc:Fallback>
                <p:oleObj name="Equation" r:id="rId3" imgW="1460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1828800"/>
                        <a:ext cx="4191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249287"/>
              </p:ext>
            </p:extLst>
          </p:nvPr>
        </p:nvGraphicFramePr>
        <p:xfrm>
          <a:off x="1828800" y="3200400"/>
          <a:ext cx="47371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Equation" r:id="rId5" imgW="1651000" imgH="241300" progId="Equation.3">
                  <p:embed/>
                </p:oleObj>
              </mc:Choice>
              <mc:Fallback>
                <p:oleObj name="Equation" r:id="rId5" imgW="1651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3200400"/>
                        <a:ext cx="4737100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317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Internal cap: yield in unloading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D9FF2F-5813-4C47-9A90-1CA5DF5B143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92CCA-3E58-BA41-8D7A-69B4CE06CA00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graphicFrame>
        <p:nvGraphicFramePr>
          <p:cNvPr id="37892" name="Object 3"/>
          <p:cNvGraphicFramePr>
            <a:graphicFrameLocks noChangeAspect="1"/>
          </p:cNvGraphicFramePr>
          <p:nvPr/>
        </p:nvGraphicFramePr>
        <p:xfrm>
          <a:off x="4495800" y="3962400"/>
          <a:ext cx="2593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3" imgW="1256755" imgH="482391" progId="Equation.3">
                  <p:embed/>
                </p:oleObj>
              </mc:Choice>
              <mc:Fallback>
                <p:oleObj name="Equation" r:id="rId3" imgW="1256755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962400"/>
                        <a:ext cx="25939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3" name="Content Placeholder 7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1" r="-8861"/>
          <a:stretch>
            <a:fillRect/>
          </a:stretch>
        </p:blipFill>
        <p:spPr/>
      </p:pic>
      <p:cxnSp>
        <p:nvCxnSpPr>
          <p:cNvPr id="37894" name="Straight Arrow Connector 8"/>
          <p:cNvCxnSpPr>
            <a:cxnSpLocks noChangeShapeType="1"/>
          </p:cNvCxnSpPr>
          <p:nvPr/>
        </p:nvCxnSpPr>
        <p:spPr bwMode="auto">
          <a:xfrm flipH="1" flipV="1">
            <a:off x="2133600" y="2438400"/>
            <a:ext cx="609600" cy="533400"/>
          </a:xfrm>
          <a:prstGeom prst="straightConnector1">
            <a:avLst/>
          </a:prstGeom>
          <a:noFill/>
          <a:ln w="88900">
            <a:solidFill>
              <a:srgbClr val="FF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897" name="Straight Connector 14"/>
          <p:cNvCxnSpPr>
            <a:cxnSpLocks noChangeShapeType="1"/>
          </p:cNvCxnSpPr>
          <p:nvPr/>
        </p:nvCxnSpPr>
        <p:spPr bwMode="auto">
          <a:xfrm>
            <a:off x="2286000" y="243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898" name="Straight Connector 15"/>
          <p:cNvCxnSpPr>
            <a:cxnSpLocks noChangeShapeType="1"/>
          </p:cNvCxnSpPr>
          <p:nvPr/>
        </p:nvCxnSpPr>
        <p:spPr bwMode="auto">
          <a:xfrm>
            <a:off x="2667000" y="243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899" name="TextBox 20"/>
          <p:cNvSpPr txBox="1">
            <a:spLocks noChangeArrowheads="1"/>
          </p:cNvSpPr>
          <p:nvPr/>
        </p:nvSpPr>
        <p:spPr bwMode="auto">
          <a:xfrm>
            <a:off x="3124200" y="16764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3366FF"/>
                </a:solidFill>
              </a:rPr>
              <a:t>D</a:t>
            </a:r>
            <a:r>
              <a:rPr lang="en-US" baseline="-25000" dirty="0" err="1">
                <a:solidFill>
                  <a:srgbClr val="3366FF"/>
                </a:solidFill>
              </a:rPr>
              <a:t>min</a:t>
            </a:r>
            <a:r>
              <a:rPr lang="en-US" dirty="0">
                <a:solidFill>
                  <a:srgbClr val="3366FF"/>
                </a:solidFill>
              </a:rPr>
              <a:t> = </a:t>
            </a:r>
            <a:r>
              <a:rPr lang="en-US" dirty="0">
                <a:solidFill>
                  <a:srgbClr val="3366FF"/>
                </a:solidFill>
                <a:latin typeface="Symbol" charset="0"/>
                <a:cs typeface="Symbol" charset="0"/>
              </a:rPr>
              <a:t>c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  <a:latin typeface="Symbol" charset="0"/>
                <a:cs typeface="Symbol" charset="0"/>
              </a:rPr>
              <a:t>y</a:t>
            </a:r>
          </a:p>
        </p:txBody>
      </p:sp>
      <p:cxnSp>
        <p:nvCxnSpPr>
          <p:cNvPr id="37900" name="Straight Connector 22"/>
          <p:cNvCxnSpPr>
            <a:cxnSpLocks noChangeShapeType="1"/>
          </p:cNvCxnSpPr>
          <p:nvPr/>
        </p:nvCxnSpPr>
        <p:spPr bwMode="auto">
          <a:xfrm flipH="1">
            <a:off x="2667000" y="21336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200400" y="4267200"/>
            <a:ext cx="327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6600"/>
                </a:solidFill>
              </a:rPr>
              <a:t>Elastic stress path</a:t>
            </a:r>
          </a:p>
        </p:txBody>
      </p:sp>
      <p:cxnSp>
        <p:nvCxnSpPr>
          <p:cNvPr id="9" name="Curved Connector 8"/>
          <p:cNvCxnSpPr/>
          <p:nvPr/>
        </p:nvCxnSpPr>
        <p:spPr bwMode="auto">
          <a:xfrm rot="10800000" flipV="1">
            <a:off x="3657600" y="3657600"/>
            <a:ext cx="2286000" cy="609600"/>
          </a:xfrm>
          <a:prstGeom prst="curvedConnector3">
            <a:avLst/>
          </a:prstGeom>
          <a:solidFill>
            <a:schemeClr val="accent1"/>
          </a:solidFill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930ADB-C41D-4295-A6C3-CE88966C2BB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62200" y="2667000"/>
            <a:ext cx="838200" cy="2362200"/>
          </a:xfrm>
          <a:prstGeom prst="straightConnector1">
            <a:avLst/>
          </a:prstGeom>
          <a:noFill/>
          <a:ln w="508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2558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5E50-9E97-4332-AF14-53A28CAD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Yield in unloading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6760FB-8EA0-467D-AAFA-C1133E1E6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19"/>
          <a:stretch/>
        </p:blipFill>
        <p:spPr>
          <a:xfrm>
            <a:off x="1280589" y="990599"/>
            <a:ext cx="3748611" cy="494085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48BB5-8438-478A-9723-FC2E28B9C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4212B5-83B2-6244-BD7F-4ADB9923260F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CB1A4-761F-496F-A94C-04D9DDC7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2C27D-33C8-3E4A-B556-BC3C63D6E0A9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DE593E-04CC-4941-BEC6-8B090D73BFCD}"/>
              </a:ext>
            </a:extLst>
          </p:cNvPr>
          <p:cNvCxnSpPr>
            <a:cxnSpLocks/>
          </p:cNvCxnSpPr>
          <p:nvPr/>
        </p:nvCxnSpPr>
        <p:spPr bwMode="auto">
          <a:xfrm>
            <a:off x="3429000" y="1905000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683D12-8F06-433D-94AE-AF5104095FBA}"/>
              </a:ext>
            </a:extLst>
          </p:cNvPr>
          <p:cNvCxnSpPr>
            <a:cxnSpLocks/>
          </p:cNvCxnSpPr>
          <p:nvPr/>
        </p:nvCxnSpPr>
        <p:spPr bwMode="auto">
          <a:xfrm flipH="1">
            <a:off x="3352800" y="2848707"/>
            <a:ext cx="76200" cy="10374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7D44613-869A-4B2E-B265-5B27A8772C3E}"/>
              </a:ext>
            </a:extLst>
          </p:cNvPr>
          <p:cNvSpPr txBox="1"/>
          <p:nvPr/>
        </p:nvSpPr>
        <p:spPr>
          <a:xfrm>
            <a:off x="3505202" y="2205335"/>
            <a:ext cx="26669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Elastic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95CE52-7C20-4506-9AB0-A24431B13849}"/>
              </a:ext>
            </a:extLst>
          </p:cNvPr>
          <p:cNvSpPr txBox="1"/>
          <p:nvPr/>
        </p:nvSpPr>
        <p:spPr>
          <a:xfrm>
            <a:off x="3429000" y="3015761"/>
            <a:ext cx="26669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FF"/>
                </a:solidFill>
              </a:rPr>
              <a:t>Plastic yielding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656802-4BA8-4A58-A213-091C30555A86}"/>
              </a:ext>
            </a:extLst>
          </p:cNvPr>
          <p:cNvCxnSpPr>
            <a:cxnSpLocks/>
          </p:cNvCxnSpPr>
          <p:nvPr/>
        </p:nvCxnSpPr>
        <p:spPr bwMode="auto">
          <a:xfrm flipV="1">
            <a:off x="3276600" y="4800600"/>
            <a:ext cx="11430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7C4C7D1-B87C-483A-A4A1-C49E676D6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024934"/>
            <a:ext cx="2844450" cy="14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3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Original Cam Clay vs NorSand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990600"/>
          <a:ext cx="8686799" cy="5440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0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3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9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OCC</a:t>
                      </a:r>
                    </a:p>
                  </a:txBody>
                  <a:tcPr marT="45716" marB="45716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NS</a:t>
                      </a:r>
                    </a:p>
                  </a:txBody>
                  <a:tcPr marT="45716" marB="45716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932">
                <a:tc>
                  <a:txBody>
                    <a:bodyPr/>
                    <a:lstStyle/>
                    <a:p>
                      <a:r>
                        <a:rPr lang="en-US" sz="1800" dirty="0" err="1"/>
                        <a:t>Flowrule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093">
                <a:tc>
                  <a:txBody>
                    <a:bodyPr/>
                    <a:lstStyle/>
                    <a:p>
                      <a:r>
                        <a:rPr lang="en-US" sz="1800" dirty="0"/>
                        <a:t>Yield Surface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675">
                <a:tc>
                  <a:txBody>
                    <a:bodyPr/>
                    <a:lstStyle/>
                    <a:p>
                      <a:r>
                        <a:rPr lang="en-US" sz="1800" dirty="0"/>
                        <a:t>Hardening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4472">
                <a:tc>
                  <a:txBody>
                    <a:bodyPr/>
                    <a:lstStyle/>
                    <a:p>
                      <a:r>
                        <a:rPr lang="en-US" sz="1800" dirty="0"/>
                        <a:t>Elasticity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           ; G = </a:t>
                      </a:r>
                      <a:r>
                        <a:rPr lang="en-US" sz="2400" dirty="0"/>
                        <a:t>∞</a:t>
                      </a:r>
                      <a:r>
                        <a:rPr lang="en-US" sz="1800" dirty="0"/>
                        <a:t> </a:t>
                      </a:r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     </a:t>
                      </a:r>
                    </a:p>
                    <a:p>
                      <a:pPr algn="l"/>
                      <a:r>
                        <a:rPr lang="en-US" sz="1800" dirty="0"/>
                        <a:t>   G = measured ; </a:t>
                      </a:r>
                      <a:r>
                        <a:rPr lang="en-US" sz="1800" dirty="0">
                          <a:latin typeface="Symbol" charset="2"/>
                          <a:cs typeface="Symbol" charset="2"/>
                        </a:rPr>
                        <a:t>n</a:t>
                      </a:r>
                      <a:r>
                        <a:rPr lang="en-US" sz="1800" dirty="0"/>
                        <a:t> = constant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7D4A02-B410-1345-B022-B3143F6E822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F3C58-D12A-AD4D-BD51-95620F16B10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graphicFrame>
        <p:nvGraphicFramePr>
          <p:cNvPr id="39966" name="Object 6"/>
          <p:cNvGraphicFramePr>
            <a:graphicFrameLocks noChangeAspect="1"/>
          </p:cNvGraphicFramePr>
          <p:nvPr/>
        </p:nvGraphicFramePr>
        <p:xfrm>
          <a:off x="2362200" y="2362200"/>
          <a:ext cx="21336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97" name="Equation" r:id="rId3" imgW="1016000" imgH="482600" progId="Equation.3">
                  <p:embed/>
                </p:oleObj>
              </mc:Choice>
              <mc:Fallback>
                <p:oleObj name="Equation" r:id="rId3" imgW="10160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62200"/>
                        <a:ext cx="21336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7" name="Object 7"/>
          <p:cNvGraphicFramePr>
            <a:graphicFrameLocks noChangeAspect="1"/>
          </p:cNvGraphicFramePr>
          <p:nvPr/>
        </p:nvGraphicFramePr>
        <p:xfrm>
          <a:off x="2362200" y="1524000"/>
          <a:ext cx="17224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98" name="Equation" r:id="rId5" imgW="825500" imgH="228600" progId="Equation.3">
                  <p:embed/>
                </p:oleObj>
              </mc:Choice>
              <mc:Fallback>
                <p:oleObj name="Equation" r:id="rId5" imgW="8255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24000"/>
                        <a:ext cx="172243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642292"/>
              </p:ext>
            </p:extLst>
          </p:nvPr>
        </p:nvGraphicFramePr>
        <p:xfrm>
          <a:off x="2112963" y="3644900"/>
          <a:ext cx="278606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99" name="Equation" r:id="rId7" imgW="1320800" imgH="406400" progId="Equation.3">
                  <p:embed/>
                </p:oleObj>
              </mc:Choice>
              <mc:Fallback>
                <p:oleObj name="Equation" r:id="rId7" imgW="1320800" imgH="406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3644900"/>
                        <a:ext cx="2786062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9" name="Object 7"/>
          <p:cNvGraphicFramePr>
            <a:graphicFrameLocks noChangeAspect="1"/>
          </p:cNvGraphicFramePr>
          <p:nvPr/>
        </p:nvGraphicFramePr>
        <p:xfrm>
          <a:off x="5715000" y="1524000"/>
          <a:ext cx="17224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00" name="Equation" r:id="rId9" imgW="825500" imgH="228600" progId="Equation.3">
                  <p:embed/>
                </p:oleObj>
              </mc:Choice>
              <mc:Fallback>
                <p:oleObj name="Equation" r:id="rId9" imgW="8255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524000"/>
                        <a:ext cx="172243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0" name="Object 6"/>
          <p:cNvGraphicFramePr>
            <a:graphicFrameLocks noChangeAspect="1"/>
          </p:cNvGraphicFramePr>
          <p:nvPr/>
        </p:nvGraphicFramePr>
        <p:xfrm>
          <a:off x="5638800" y="2286000"/>
          <a:ext cx="210661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01" name="Equation" r:id="rId10" imgW="1003300" imgH="482600" progId="Equation.3">
                  <p:embed/>
                </p:oleObj>
              </mc:Choice>
              <mc:Fallback>
                <p:oleObj name="Equation" r:id="rId10" imgW="10033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86000"/>
                        <a:ext cx="2106613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728004"/>
              </p:ext>
            </p:extLst>
          </p:nvPr>
        </p:nvGraphicFramePr>
        <p:xfrm>
          <a:off x="5529263" y="3554413"/>
          <a:ext cx="288766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02" name="Equation" r:id="rId12" imgW="1371600" imgH="279400" progId="Equation.3">
                  <p:embed/>
                </p:oleObj>
              </mc:Choice>
              <mc:Fallback>
                <p:oleObj name="Equation" r:id="rId12" imgW="1371600" imgH="279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3554413"/>
                        <a:ext cx="2887662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2" name="Object 15"/>
          <p:cNvGraphicFramePr>
            <a:graphicFrameLocks noChangeAspect="1"/>
          </p:cNvGraphicFramePr>
          <p:nvPr/>
        </p:nvGraphicFramePr>
        <p:xfrm>
          <a:off x="5627688" y="4267200"/>
          <a:ext cx="28765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03" name="Equation" r:id="rId14" imgW="1447800" imgH="215900" progId="Equation.3">
                  <p:embed/>
                </p:oleObj>
              </mc:Choice>
              <mc:Fallback>
                <p:oleObj name="Equation" r:id="rId14" imgW="1447800" imgH="2159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688" y="4267200"/>
                        <a:ext cx="28765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973" name="Straight Connector 2"/>
          <p:cNvCxnSpPr>
            <a:cxnSpLocks noChangeShapeType="1"/>
          </p:cNvCxnSpPr>
          <p:nvPr/>
        </p:nvCxnSpPr>
        <p:spPr bwMode="auto">
          <a:xfrm flipH="1">
            <a:off x="5943600" y="4038600"/>
            <a:ext cx="838200" cy="45720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39974" name="Object 7"/>
          <p:cNvGraphicFramePr>
            <a:graphicFrameLocks noChangeAspect="1"/>
          </p:cNvGraphicFramePr>
          <p:nvPr/>
        </p:nvGraphicFramePr>
        <p:xfrm>
          <a:off x="5638800" y="5638800"/>
          <a:ext cx="15795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04" name="Equation" r:id="rId16" imgW="889000" imgH="431800" progId="Equation.3">
                  <p:embed/>
                </p:oleObj>
              </mc:Choice>
              <mc:Fallback>
                <p:oleObj name="Equation" r:id="rId16" imgW="8890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638800"/>
                        <a:ext cx="157956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5" name="Object 8"/>
          <p:cNvGraphicFramePr>
            <a:graphicFrameLocks noChangeAspect="1"/>
          </p:cNvGraphicFramePr>
          <p:nvPr/>
        </p:nvGraphicFramePr>
        <p:xfrm>
          <a:off x="2438400" y="5029200"/>
          <a:ext cx="12192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05" name="Equation" r:id="rId18" imgW="711200" imgH="393700" progId="Equation.3">
                  <p:embed/>
                </p:oleObj>
              </mc:Choice>
              <mc:Fallback>
                <p:oleObj name="Equation" r:id="rId18" imgW="711200" imgH="393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12192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E7AF99-514D-4BF3-BAE4-F8D451CFE694}"/>
              </a:ext>
            </a:extLst>
          </p:cNvPr>
          <p:cNvSpPr/>
          <p:nvPr/>
        </p:nvSpPr>
        <p:spPr bwMode="auto">
          <a:xfrm>
            <a:off x="2895600" y="3644900"/>
            <a:ext cx="762000" cy="1009650"/>
          </a:xfrm>
          <a:prstGeom prst="round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cxnSp>
        <p:nvCxnSpPr>
          <p:cNvPr id="17" name="Straight Connector 2">
            <a:extLst>
              <a:ext uri="{FF2B5EF4-FFF2-40B4-BE49-F238E27FC236}">
                <a16:creationId xmlns:a16="http://schemas.microsoft.com/office/drawing/2014/main" id="{02B2DDFA-0BCF-40D0-B958-8F200920F8E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657600" y="3958432"/>
            <a:ext cx="2667000" cy="605631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Original Cam Clay vs NorSand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731221"/>
              </p:ext>
            </p:extLst>
          </p:nvPr>
        </p:nvGraphicFramePr>
        <p:xfrm>
          <a:off x="228600" y="990600"/>
          <a:ext cx="8686799" cy="5448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3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24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OCC</a:t>
                      </a:r>
                    </a:p>
                  </a:txBody>
                  <a:tcPr marT="45716" marB="45716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NS</a:t>
                      </a:r>
                    </a:p>
                  </a:txBody>
                  <a:tcPr marT="45716" marB="45716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295">
                <a:tc>
                  <a:txBody>
                    <a:bodyPr/>
                    <a:lstStyle/>
                    <a:p>
                      <a:r>
                        <a:rPr lang="en-US" sz="2400" dirty="0"/>
                        <a:t>Critical State</a:t>
                      </a:r>
                    </a:p>
                  </a:txBody>
                  <a:tcPr marT="45716" marB="45716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Symbol" charset="2"/>
                          <a:cs typeface="Symbol" charset="2"/>
                        </a:rPr>
                        <a:t>G, l, M</a:t>
                      </a:r>
                    </a:p>
                  </a:txBody>
                  <a:tcPr marT="45716" marB="45716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>
                          <a:latin typeface="Symbol" charset="2"/>
                          <a:cs typeface="Symbol" charset="2"/>
                        </a:rPr>
                        <a:t>G, l, M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T="45716" marB="45716" anchor="b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903">
                <a:tc>
                  <a:txBody>
                    <a:bodyPr/>
                    <a:lstStyle/>
                    <a:p>
                      <a:r>
                        <a:rPr lang="en-US" sz="2400" dirty="0" err="1"/>
                        <a:t>Dilatancy</a:t>
                      </a:r>
                      <a:endParaRPr lang="en-US" sz="2400" dirty="0"/>
                    </a:p>
                  </a:txBody>
                  <a:tcPr marT="45716" marB="45716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---</a:t>
                      </a:r>
                    </a:p>
                  </a:txBody>
                  <a:tcPr marT="45716" marB="45716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Symbol" charset="2"/>
                          <a:cs typeface="Symbol" charset="2"/>
                        </a:rPr>
                        <a:t>N,  </a:t>
                      </a:r>
                      <a:r>
                        <a:rPr lang="en-US" sz="3200" i="1" dirty="0">
                          <a:latin typeface="Symbol" charset="2"/>
                          <a:cs typeface="Symbol" charset="2"/>
                        </a:rPr>
                        <a:t>C</a:t>
                      </a:r>
                    </a:p>
                  </a:txBody>
                  <a:tcPr marT="45716" marB="45716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6012">
                <a:tc>
                  <a:txBody>
                    <a:bodyPr/>
                    <a:lstStyle/>
                    <a:p>
                      <a:r>
                        <a:rPr lang="en-US" sz="2400" dirty="0"/>
                        <a:t>Hardening</a:t>
                      </a:r>
                    </a:p>
                  </a:txBody>
                  <a:tcPr marT="45716" marB="45716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---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T="45716" marB="45716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2800" i="1" dirty="0">
                          <a:latin typeface="Symbol" charset="2"/>
                          <a:cs typeface="Symbol" charset="2"/>
                        </a:rPr>
                        <a:t>H</a:t>
                      </a:r>
                    </a:p>
                  </a:txBody>
                  <a:tcPr marT="45716" marB="45716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3147">
                <a:tc>
                  <a:txBody>
                    <a:bodyPr/>
                    <a:lstStyle/>
                    <a:p>
                      <a:r>
                        <a:rPr lang="en-US" sz="2400" dirty="0"/>
                        <a:t>Elasticity</a:t>
                      </a:r>
                    </a:p>
                  </a:txBody>
                  <a:tcPr marT="45716" marB="45716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latin typeface="Symbol" charset="2"/>
                        <a:cs typeface="Symbol" charset="2"/>
                      </a:endParaRPr>
                    </a:p>
                    <a:p>
                      <a:pPr algn="ctr"/>
                      <a:r>
                        <a:rPr lang="en-US" sz="3200" i="1" dirty="0">
                          <a:latin typeface="Symbol" charset="2"/>
                          <a:cs typeface="Symbol" charset="2"/>
                        </a:rPr>
                        <a:t>k</a:t>
                      </a:r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</a:txBody>
                  <a:tcPr marT="45716" marB="45716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    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2800" i="1" dirty="0"/>
                        <a:t>G , </a:t>
                      </a:r>
                      <a:r>
                        <a:rPr lang="en-US" sz="2800" i="1" dirty="0">
                          <a:latin typeface="Symbol" charset="2"/>
                          <a:cs typeface="Symbol" charset="2"/>
                        </a:rPr>
                        <a:t>n</a:t>
                      </a:r>
                      <a:r>
                        <a:rPr lang="en-US" sz="2800" i="1" baseline="0" dirty="0">
                          <a:latin typeface="+mn-lt"/>
                          <a:cs typeface="+mn-cs"/>
                        </a:rPr>
                        <a:t> </a:t>
                      </a:r>
                      <a:endParaRPr lang="en-US" sz="1800" i="1" dirty="0"/>
                    </a:p>
                  </a:txBody>
                  <a:tcPr marT="45716" marB="45716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7D4A02-B410-1345-B022-B3143F6E822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F3C58-D12A-AD4D-BD51-95620F16B10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3CB0A4-54E8-4A6B-A0BF-85E44922F13A}"/>
              </a:ext>
            </a:extLst>
          </p:cNvPr>
          <p:cNvSpPr txBox="1"/>
          <p:nvPr/>
        </p:nvSpPr>
        <p:spPr>
          <a:xfrm>
            <a:off x="5822271" y="1925037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Need not be semi-log</a:t>
            </a:r>
          </a:p>
        </p:txBody>
      </p:sp>
    </p:spTree>
    <p:extLst>
      <p:ext uri="{BB962C8B-B14F-4D97-AF65-F5344CB8AC3E}">
        <p14:creationId xmlns:p14="http://schemas.microsoft.com/office/powerpoint/2010/main" val="1432002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4: Change OCC to 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48C9A"/>
                </a:solidFill>
              </a:rPr>
              <a:t>Make additional soil properties ‘live’: </a:t>
            </a:r>
            <a:r>
              <a:rPr lang="en-US" sz="2400" dirty="0">
                <a:solidFill>
                  <a:srgbClr val="0070C0"/>
                </a:solidFill>
              </a:rPr>
              <a:t>H, X, </a:t>
            </a:r>
            <a:r>
              <a:rPr lang="en-US" sz="2400" dirty="0" err="1">
                <a:solidFill>
                  <a:srgbClr val="0070C0"/>
                </a:solidFill>
              </a:rPr>
              <a:t>G</a:t>
            </a:r>
            <a:r>
              <a:rPr lang="en-US" sz="2400" baseline="-25000" dirty="0" err="1">
                <a:solidFill>
                  <a:srgbClr val="0070C0"/>
                </a:solidFill>
              </a:rPr>
              <a:t>max</a:t>
            </a:r>
            <a:r>
              <a:rPr lang="en-US" sz="2400" dirty="0" err="1">
                <a:solidFill>
                  <a:srgbClr val="048C9A"/>
                </a:solidFill>
              </a:rPr>
              <a:t>,</a:t>
            </a:r>
            <a:r>
              <a:rPr lang="en-US" sz="2400" dirty="0" err="1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endParaRPr lang="en-US" sz="2400" dirty="0">
              <a:solidFill>
                <a:srgbClr val="0070C0"/>
              </a:solidFill>
            </a:endParaRPr>
          </a:p>
          <a:p>
            <a:pPr lvl="2"/>
            <a:r>
              <a:rPr lang="en-US" sz="2200" dirty="0">
                <a:solidFill>
                  <a:srgbClr val="048C9A"/>
                </a:solidFill>
              </a:rPr>
              <a:t>Revise calculation of K using </a:t>
            </a:r>
            <a:r>
              <a:rPr lang="en-US" sz="2200" dirty="0">
                <a:solidFill>
                  <a:srgbClr val="048C9A"/>
                </a:solidFill>
                <a:latin typeface="Symbol" panose="05050102010706020507" pitchFamily="18" charset="2"/>
              </a:rPr>
              <a:t>n</a:t>
            </a:r>
          </a:p>
          <a:p>
            <a:pPr lvl="2"/>
            <a:endParaRPr lang="en-US" sz="2200" dirty="0">
              <a:solidFill>
                <a:srgbClr val="048C9A"/>
              </a:solidFill>
            </a:endParaRPr>
          </a:p>
          <a:p>
            <a:r>
              <a:rPr lang="en-US" sz="2400" dirty="0">
                <a:solidFill>
                  <a:srgbClr val="048C9A"/>
                </a:solidFill>
                <a:cs typeface="Symbol" charset="2"/>
              </a:rPr>
              <a:t>FIX initial conditions: </a:t>
            </a:r>
            <a:r>
              <a:rPr lang="en-US" sz="2200" dirty="0">
                <a:solidFill>
                  <a:srgbClr val="0070C0"/>
                </a:solidFill>
                <a:cs typeface="Symbol" charset="2"/>
              </a:rPr>
              <a:t>q</a:t>
            </a:r>
            <a:r>
              <a:rPr lang="en-US" sz="2200" baseline="-25000" dirty="0">
                <a:solidFill>
                  <a:srgbClr val="0070C0"/>
                </a:solidFill>
                <a:cs typeface="Symbol" charset="2"/>
              </a:rPr>
              <a:t>0</a:t>
            </a:r>
            <a:r>
              <a:rPr lang="en-US" dirty="0">
                <a:solidFill>
                  <a:srgbClr val="048C9A"/>
                </a:solidFill>
                <a:cs typeface="Symbol" charset="2"/>
              </a:rPr>
              <a:t> and </a:t>
            </a:r>
            <a:r>
              <a:rPr lang="en-US" sz="2200" dirty="0" err="1">
                <a:solidFill>
                  <a:srgbClr val="0070C0"/>
                </a:solidFill>
                <a:cs typeface="Symbol" charset="2"/>
              </a:rPr>
              <a:t>P</a:t>
            </a:r>
            <a:r>
              <a:rPr lang="en-US" sz="2200" baseline="-25000" dirty="0" err="1">
                <a:solidFill>
                  <a:srgbClr val="0070C0"/>
                </a:solidFill>
                <a:cs typeface="Symbol" charset="2"/>
              </a:rPr>
              <a:t>im</a:t>
            </a:r>
            <a:r>
              <a:rPr lang="en-US" sz="2200" baseline="-25000" dirty="0">
                <a:solidFill>
                  <a:srgbClr val="0070C0"/>
                </a:solidFill>
                <a:cs typeface="Symbol" charset="2"/>
              </a:rPr>
              <a:t>, 0</a:t>
            </a:r>
            <a:br>
              <a:rPr lang="en-US" sz="2200" baseline="-25000" dirty="0">
                <a:solidFill>
                  <a:srgbClr val="0070C0"/>
                </a:solidFill>
                <a:cs typeface="Symbol" charset="2"/>
              </a:rPr>
            </a:br>
            <a:endParaRPr lang="en-US" sz="2400" dirty="0">
              <a:solidFill>
                <a:srgbClr val="048C9A"/>
              </a:solidFill>
            </a:endParaRPr>
          </a:p>
          <a:p>
            <a:r>
              <a:rPr lang="en-US" sz="2400" dirty="0">
                <a:solidFill>
                  <a:srgbClr val="048C9A"/>
                </a:solidFill>
              </a:rPr>
              <a:t>ADD in: </a:t>
            </a:r>
            <a:r>
              <a:rPr lang="en-US" sz="2200" dirty="0">
                <a:solidFill>
                  <a:srgbClr val="048C9A"/>
                </a:solidFill>
              </a:rPr>
              <a:t>state parameter</a:t>
            </a:r>
            <a:r>
              <a:rPr lang="en-US" sz="2200" i="1" dirty="0">
                <a:solidFill>
                  <a:srgbClr val="048C9A"/>
                </a:solidFill>
              </a:rPr>
              <a:t>, </a:t>
            </a:r>
            <a:r>
              <a:rPr lang="en-US" sz="2200" i="1" dirty="0">
                <a:solidFill>
                  <a:srgbClr val="0070C0"/>
                </a:solidFill>
                <a:latin typeface="Symbol" charset="2"/>
                <a:cs typeface="Symbol" charset="2"/>
              </a:rPr>
              <a:t>y</a:t>
            </a:r>
            <a:r>
              <a:rPr lang="en-US" sz="2200" i="1" dirty="0">
                <a:solidFill>
                  <a:srgbClr val="048C9A"/>
                </a:solidFill>
                <a:latin typeface="Symbol" charset="2"/>
                <a:cs typeface="Symbol" charset="2"/>
              </a:rPr>
              <a:t> </a:t>
            </a:r>
            <a:r>
              <a:rPr lang="en-US" sz="2200" dirty="0">
                <a:solidFill>
                  <a:srgbClr val="048C9A"/>
                </a:solidFill>
                <a:cs typeface="Symbol" charset="2"/>
              </a:rPr>
              <a:t>; hardening limit, </a:t>
            </a:r>
            <a:r>
              <a:rPr lang="en-US" sz="2200" dirty="0" err="1">
                <a:solidFill>
                  <a:srgbClr val="0070C0"/>
                </a:solidFill>
                <a:cs typeface="Symbol" charset="2"/>
              </a:rPr>
              <a:t>P</a:t>
            </a:r>
            <a:r>
              <a:rPr lang="en-US" sz="2200" baseline="-25000" dirty="0" err="1">
                <a:solidFill>
                  <a:srgbClr val="0070C0"/>
                </a:solidFill>
                <a:cs typeface="Symbol" charset="2"/>
              </a:rPr>
              <a:t>mx</a:t>
            </a:r>
            <a:br>
              <a:rPr lang="en-US" sz="2200" dirty="0">
                <a:solidFill>
                  <a:srgbClr val="048C9A"/>
                </a:solidFill>
                <a:cs typeface="Symbol" charset="2"/>
              </a:rPr>
            </a:br>
            <a:endParaRPr lang="en-US" sz="2200" dirty="0">
              <a:solidFill>
                <a:srgbClr val="048C9A"/>
              </a:solidFill>
              <a:cs typeface="Symbol" charset="2"/>
            </a:endParaRPr>
          </a:p>
          <a:p>
            <a:r>
              <a:rPr lang="en-US" sz="2400" dirty="0">
                <a:solidFill>
                  <a:srgbClr val="048C9A"/>
                </a:solidFill>
                <a:cs typeface="Symbol" charset="2"/>
              </a:rPr>
              <a:t>RENAME:  </a:t>
            </a:r>
            <a:r>
              <a:rPr lang="en-US" sz="2400" dirty="0">
                <a:solidFill>
                  <a:srgbClr val="0070C0"/>
                </a:solidFill>
                <a:cs typeface="Symbol" charset="2"/>
              </a:rPr>
              <a:t>P</a:t>
            </a:r>
            <a:r>
              <a:rPr lang="en-US" sz="2400" baseline="-25000" dirty="0">
                <a:solidFill>
                  <a:srgbClr val="0070C0"/>
                </a:solidFill>
                <a:cs typeface="Symbol" charset="2"/>
              </a:rPr>
              <a:t>c</a:t>
            </a:r>
            <a:r>
              <a:rPr lang="en-US" sz="2400" dirty="0">
                <a:solidFill>
                  <a:srgbClr val="0070C0"/>
                </a:solidFill>
                <a:cs typeface="Symbol" charset="2"/>
              </a:rPr>
              <a:t> =&gt; </a:t>
            </a:r>
            <a:r>
              <a:rPr lang="en-US" sz="2400" dirty="0" err="1">
                <a:solidFill>
                  <a:srgbClr val="0070C0"/>
                </a:solidFill>
                <a:cs typeface="Symbol" charset="2"/>
              </a:rPr>
              <a:t>P</a:t>
            </a:r>
            <a:r>
              <a:rPr lang="en-US" sz="2400" baseline="-25000" dirty="0" err="1">
                <a:solidFill>
                  <a:srgbClr val="0070C0"/>
                </a:solidFill>
                <a:cs typeface="Symbol" charset="2"/>
              </a:rPr>
              <a:t>im</a:t>
            </a:r>
            <a:r>
              <a:rPr lang="en-US" sz="2400" dirty="0">
                <a:solidFill>
                  <a:srgbClr val="048C9A"/>
                </a:solidFill>
                <a:cs typeface="Symbol" charset="2"/>
              </a:rPr>
              <a:t> and </a:t>
            </a:r>
            <a:r>
              <a:rPr lang="en-US" sz="2400" dirty="0" err="1">
                <a:solidFill>
                  <a:srgbClr val="0070C0"/>
                </a:solidFill>
                <a:latin typeface="Symbol" panose="05050102010706020507" pitchFamily="18" charset="2"/>
                <a:cs typeface="Symbol" charset="2"/>
              </a:rPr>
              <a:t>D</a:t>
            </a:r>
            <a:r>
              <a:rPr lang="en-US" sz="2400" dirty="0" err="1">
                <a:solidFill>
                  <a:srgbClr val="0070C0"/>
                </a:solidFill>
                <a:cs typeface="Symbol" charset="2"/>
              </a:rPr>
              <a:t>P</a:t>
            </a:r>
            <a:r>
              <a:rPr lang="en-US" sz="2400" baseline="-25000" dirty="0" err="1">
                <a:solidFill>
                  <a:srgbClr val="0070C0"/>
                </a:solidFill>
                <a:cs typeface="Symbol" charset="2"/>
              </a:rPr>
              <a:t>c</a:t>
            </a:r>
            <a:r>
              <a:rPr lang="en-US" sz="2400" dirty="0">
                <a:solidFill>
                  <a:srgbClr val="0070C0"/>
                </a:solidFill>
                <a:cs typeface="Symbol" charset="2"/>
              </a:rPr>
              <a:t> =&gt; </a:t>
            </a:r>
            <a:r>
              <a:rPr lang="en-US" sz="2400" dirty="0" err="1">
                <a:solidFill>
                  <a:srgbClr val="0070C0"/>
                </a:solidFill>
                <a:latin typeface="Symbol" panose="05050102010706020507" pitchFamily="18" charset="2"/>
                <a:cs typeface="Symbol" charset="2"/>
              </a:rPr>
              <a:t>D</a:t>
            </a:r>
            <a:r>
              <a:rPr lang="en-US" sz="2400" dirty="0" err="1">
                <a:solidFill>
                  <a:srgbClr val="0070C0"/>
                </a:solidFill>
                <a:cs typeface="Symbol" charset="2"/>
              </a:rPr>
              <a:t>P</a:t>
            </a:r>
            <a:r>
              <a:rPr lang="en-US" sz="2400" baseline="-25000" dirty="0" err="1">
                <a:solidFill>
                  <a:srgbClr val="0070C0"/>
                </a:solidFill>
                <a:cs typeface="Symbol" charset="2"/>
              </a:rPr>
              <a:t>im</a:t>
            </a:r>
            <a:br>
              <a:rPr lang="en-US" sz="2200" dirty="0">
                <a:solidFill>
                  <a:srgbClr val="048C9A"/>
                </a:solidFill>
                <a:cs typeface="Symbol" charset="2"/>
              </a:rPr>
            </a:br>
            <a:endParaRPr lang="en-US" sz="2200" dirty="0">
              <a:solidFill>
                <a:srgbClr val="048C9A"/>
              </a:solidFill>
              <a:cs typeface="Symbol" charset="2"/>
            </a:endParaRPr>
          </a:p>
          <a:p>
            <a:r>
              <a:rPr lang="en-US" sz="2400" dirty="0">
                <a:solidFill>
                  <a:srgbClr val="048C9A"/>
                </a:solidFill>
                <a:cs typeface="Symbol" charset="2"/>
              </a:rPr>
              <a:t>MODIFY hardening law; H; K; step-size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4212B5-83B2-6244-BD7F-4ADB9923260F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2C27D-33C8-3E4A-B556-BC3C63D6E0A9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209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Make additional soil properties “live”</a:t>
            </a:r>
          </a:p>
        </p:txBody>
      </p:sp>
      <p:pic>
        <p:nvPicPr>
          <p:cNvPr id="41986" name="Content Placeholder 5" descr="Screen Shot 2015-01-04 at 5.36.10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" r="2826" b="-1381"/>
          <a:stretch>
            <a:fillRect/>
          </a:stretch>
        </p:blipFill>
        <p:spPr>
          <a:xfrm>
            <a:off x="228600" y="914400"/>
            <a:ext cx="8610600" cy="4968875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D9FF2F-5813-4C47-9A90-1CA5DF5B143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9A4D3-B940-E942-8D4F-C50D35E4405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1447800" y="2971800"/>
            <a:ext cx="1066800" cy="1219200"/>
          </a:xfrm>
          <a:prstGeom prst="rect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FIX initial conditions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5BB2499-1708-EE45-B08F-A499677FB1FB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4320C-70EA-1348-8CD9-8B097892BCD1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pic>
        <p:nvPicPr>
          <p:cNvPr id="43012" name="Picture 4" descr="Screen Shot 2015-01-02 at 4.43.2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4584"/>
          <a:stretch>
            <a:fillRect/>
          </a:stretch>
        </p:blipFill>
        <p:spPr bwMode="auto">
          <a:xfrm>
            <a:off x="228600" y="914400"/>
            <a:ext cx="87693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Oval 9"/>
          <p:cNvSpPr>
            <a:spLocks noChangeArrowheads="1"/>
          </p:cNvSpPr>
          <p:nvPr/>
        </p:nvSpPr>
        <p:spPr bwMode="auto">
          <a:xfrm>
            <a:off x="3276600" y="2895600"/>
            <a:ext cx="457200" cy="3048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43019" name="Straight Arrow Connector 16"/>
          <p:cNvCxnSpPr>
            <a:cxnSpLocks noChangeShapeType="1"/>
          </p:cNvCxnSpPr>
          <p:nvPr/>
        </p:nvCxnSpPr>
        <p:spPr bwMode="auto">
          <a:xfrm flipH="1" flipV="1">
            <a:off x="3722703" y="3031347"/>
            <a:ext cx="709613" cy="304800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1676400" y="2895600"/>
            <a:ext cx="381000" cy="2286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01427" y="3166870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366FF"/>
                </a:solidFill>
              </a:rPr>
              <a:t>Set q</a:t>
            </a:r>
            <a:r>
              <a:rPr lang="en-US" sz="1600" baseline="-25000" dirty="0">
                <a:solidFill>
                  <a:srgbClr val="3366FF"/>
                </a:solidFill>
              </a:rPr>
              <a:t>0</a:t>
            </a:r>
            <a:r>
              <a:rPr lang="en-US" sz="1600" dirty="0">
                <a:solidFill>
                  <a:srgbClr val="3366FF"/>
                </a:solidFill>
              </a:rPr>
              <a:t> =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7E09FD-EEC2-4580-BBDD-0CC9E13DDDB2}"/>
              </a:ext>
            </a:extLst>
          </p:cNvPr>
          <p:cNvSpPr txBox="1"/>
          <p:nvPr/>
        </p:nvSpPr>
        <p:spPr>
          <a:xfrm>
            <a:off x="4495801" y="3586455"/>
            <a:ext cx="29717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FF"/>
                </a:solidFill>
              </a:rPr>
              <a:t>Use yield surface equation:</a:t>
            </a:r>
          </a:p>
          <a:p>
            <a:r>
              <a:rPr lang="en-US" sz="1600" i="1" dirty="0">
                <a:solidFill>
                  <a:srgbClr val="FF00FF"/>
                </a:solidFill>
              </a:rPr>
              <a:t>P</a:t>
            </a:r>
            <a:r>
              <a:rPr lang="en-US" sz="1600" i="1" baseline="-25000" dirty="0">
                <a:solidFill>
                  <a:srgbClr val="FF00FF"/>
                </a:solidFill>
              </a:rPr>
              <a:t>i0</a:t>
            </a:r>
            <a:r>
              <a:rPr lang="en-US" sz="1600" dirty="0">
                <a:solidFill>
                  <a:srgbClr val="FF00FF"/>
                </a:solidFill>
              </a:rPr>
              <a:t> = </a:t>
            </a:r>
            <a:r>
              <a:rPr lang="en-US" sz="1600" i="1" dirty="0">
                <a:solidFill>
                  <a:srgbClr val="FF00FF"/>
                </a:solidFill>
              </a:rPr>
              <a:t>p</a:t>
            </a:r>
            <a:r>
              <a:rPr lang="en-US" sz="1600" i="1" baseline="-25000" dirty="0">
                <a:solidFill>
                  <a:srgbClr val="FF00FF"/>
                </a:solidFill>
              </a:rPr>
              <a:t>0</a:t>
            </a:r>
            <a:r>
              <a:rPr lang="en-US" sz="1600" dirty="0">
                <a:solidFill>
                  <a:srgbClr val="FF00FF"/>
                </a:solidFill>
              </a:rPr>
              <a:t> exp (</a:t>
            </a:r>
            <a:r>
              <a:rPr lang="en-US" sz="1600" i="1" dirty="0">
                <a:solidFill>
                  <a:srgbClr val="FF00FF"/>
                </a:solidFill>
                <a:latin typeface="Symbol" panose="05050102010706020507" pitchFamily="18" charset="2"/>
              </a:rPr>
              <a:t>h </a:t>
            </a:r>
            <a:r>
              <a:rPr lang="en-US" sz="1600" dirty="0">
                <a:solidFill>
                  <a:srgbClr val="FF00FF"/>
                </a:solidFill>
              </a:rPr>
              <a:t>/M - 1)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7DA54D-88E0-42D0-8569-A8502A2995C5}"/>
              </a:ext>
            </a:extLst>
          </p:cNvPr>
          <p:cNvSpPr/>
          <p:nvPr/>
        </p:nvSpPr>
        <p:spPr>
          <a:xfrm>
            <a:off x="3343058" y="2514600"/>
            <a:ext cx="45719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FF00FF"/>
                </a:solidFill>
              </a:rPr>
              <a:t>P</a:t>
            </a:r>
            <a:r>
              <a:rPr lang="en-US" sz="2000" i="1" baseline="-25000" dirty="0">
                <a:solidFill>
                  <a:srgbClr val="FF00FF"/>
                </a:solidFill>
              </a:rPr>
              <a:t>i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90683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Screen Shot 2015-01-02 at 4.43.2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4584"/>
          <a:stretch>
            <a:fillRect/>
          </a:stretch>
        </p:blipFill>
        <p:spPr bwMode="auto">
          <a:xfrm>
            <a:off x="228600" y="914400"/>
            <a:ext cx="87693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ADD new variables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5BB2499-1708-EE45-B08F-A499677FB1FB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4320C-70EA-1348-8CD9-8B097892BCD1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cxnSp>
        <p:nvCxnSpPr>
          <p:cNvPr id="43014" name="Straight Arrow Connector 7"/>
          <p:cNvCxnSpPr>
            <a:cxnSpLocks noChangeShapeType="1"/>
          </p:cNvCxnSpPr>
          <p:nvPr/>
        </p:nvCxnSpPr>
        <p:spPr bwMode="auto">
          <a:xfrm>
            <a:off x="5562600" y="2438400"/>
            <a:ext cx="0" cy="304800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016" name="Straight Arrow Connector 9"/>
          <p:cNvCxnSpPr>
            <a:cxnSpLocks noChangeShapeType="1"/>
          </p:cNvCxnSpPr>
          <p:nvPr/>
        </p:nvCxnSpPr>
        <p:spPr bwMode="auto">
          <a:xfrm>
            <a:off x="5943600" y="2438400"/>
            <a:ext cx="0" cy="304800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017" name="Straight Arrow Connector 13"/>
          <p:cNvCxnSpPr>
            <a:cxnSpLocks noChangeShapeType="1"/>
          </p:cNvCxnSpPr>
          <p:nvPr/>
        </p:nvCxnSpPr>
        <p:spPr bwMode="auto">
          <a:xfrm>
            <a:off x="5562600" y="24384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018" name="TextBox 15"/>
          <p:cNvSpPr txBox="1">
            <a:spLocks noChangeArrowheads="1"/>
          </p:cNvSpPr>
          <p:nvPr/>
        </p:nvSpPr>
        <p:spPr bwMode="auto">
          <a:xfrm>
            <a:off x="5562600" y="1940720"/>
            <a:ext cx="685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0070C0"/>
                </a:solidFill>
              </a:rPr>
              <a:t>p</a:t>
            </a:r>
            <a:r>
              <a:rPr lang="en-US" baseline="-25000" dirty="0" err="1">
                <a:solidFill>
                  <a:srgbClr val="0070C0"/>
                </a:solidFill>
              </a:rPr>
              <a:t>mx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cxnSp>
        <p:nvCxnSpPr>
          <p:cNvPr id="43019" name="Straight Arrow Connector 16"/>
          <p:cNvCxnSpPr>
            <a:cxnSpLocks noChangeShapeType="1"/>
          </p:cNvCxnSpPr>
          <p:nvPr/>
        </p:nvCxnSpPr>
        <p:spPr bwMode="auto">
          <a:xfrm>
            <a:off x="2590800" y="3124200"/>
            <a:ext cx="0" cy="2209800"/>
          </a:xfrm>
          <a:prstGeom prst="straightConnector1">
            <a:avLst/>
          </a:prstGeom>
          <a:noFill/>
          <a:ln w="38100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2362200" y="2819400"/>
            <a:ext cx="457200" cy="3048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42999" y="2814961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latin typeface="Symbol" charset="2"/>
                <a:cs typeface="Symbol" charset="2"/>
              </a:rPr>
              <a:t>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added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id="{23832DF9-488F-4312-BB7A-060570F3D4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38400" y="2514600"/>
            <a:ext cx="0" cy="304800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Straight Arrow Connector 9">
            <a:extLst>
              <a:ext uri="{FF2B5EF4-FFF2-40B4-BE49-F238E27FC236}">
                <a16:creationId xmlns:a16="http://schemas.microsoft.com/office/drawing/2014/main" id="{09A8B962-1CF4-4743-AE67-0CD12936D3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19400" y="2514600"/>
            <a:ext cx="0" cy="304800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Straight Arrow Connector 13">
            <a:extLst>
              <a:ext uri="{FF2B5EF4-FFF2-40B4-BE49-F238E27FC236}">
                <a16:creationId xmlns:a16="http://schemas.microsoft.com/office/drawing/2014/main" id="{C5369BA0-A35B-4D8B-A81A-D3C49FF52F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38400" y="25146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Straight Arrow Connector 16">
            <a:extLst>
              <a:ext uri="{FF2B5EF4-FFF2-40B4-BE49-F238E27FC236}">
                <a16:creationId xmlns:a16="http://schemas.microsoft.com/office/drawing/2014/main" id="{7812D1F7-C99F-4E67-88A3-34AC1874A6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53100" y="2971800"/>
            <a:ext cx="0" cy="2362200"/>
          </a:xfrm>
          <a:prstGeom prst="straightConnector1">
            <a:avLst/>
          </a:prstGeom>
          <a:noFill/>
          <a:ln w="38100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98300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CDFAAE-2C30-4012-91E6-8D18DD9BB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67"/>
          <a:stretch/>
        </p:blipFill>
        <p:spPr>
          <a:xfrm>
            <a:off x="230188" y="949162"/>
            <a:ext cx="8610600" cy="5054048"/>
          </a:xfrm>
          <a:prstGeom prst="rect">
            <a:avLst/>
          </a:prstGeom>
        </p:spPr>
      </p:pic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MODIFY calculations to NS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5BB2499-1708-EE45-B08F-A499677FB1FB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4320C-70EA-1348-8CD9-8B097892BCD1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E02E52F-EB62-4531-8AA0-337677E55B76}"/>
              </a:ext>
            </a:extLst>
          </p:cNvPr>
          <p:cNvSpPr/>
          <p:nvPr/>
        </p:nvSpPr>
        <p:spPr bwMode="auto">
          <a:xfrm>
            <a:off x="3429000" y="1905000"/>
            <a:ext cx="304794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BA0F2D47-654F-4640-ADAD-54AD077E73FD}"/>
              </a:ext>
            </a:extLst>
          </p:cNvPr>
          <p:cNvSpPr/>
          <p:nvPr/>
        </p:nvSpPr>
        <p:spPr bwMode="auto">
          <a:xfrm>
            <a:off x="6297966" y="1837687"/>
            <a:ext cx="304794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884F0770-0D66-4145-85AE-8D8BCDFA6C97}"/>
              </a:ext>
            </a:extLst>
          </p:cNvPr>
          <p:cNvSpPr/>
          <p:nvPr/>
        </p:nvSpPr>
        <p:spPr bwMode="auto">
          <a:xfrm>
            <a:off x="7138823" y="1828800"/>
            <a:ext cx="304794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Dense 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soil in OCC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6C50C9-85B6-8144-A9F2-D8A477BC4A61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78A28-0A7B-6347-8E0B-7145A968900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cxnSp>
        <p:nvCxnSpPr>
          <p:cNvPr id="34820" name="Straight Connector 6"/>
          <p:cNvCxnSpPr>
            <a:cxnSpLocks noChangeShapeType="1"/>
          </p:cNvCxnSpPr>
          <p:nvPr/>
        </p:nvCxnSpPr>
        <p:spPr bwMode="auto">
          <a:xfrm>
            <a:off x="1981200" y="14478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066800" y="1905000"/>
            <a:ext cx="492443" cy="24384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2000" dirty="0"/>
              <a:t>Void ratio</a:t>
            </a:r>
          </a:p>
        </p:txBody>
      </p:sp>
      <p:pic>
        <p:nvPicPr>
          <p:cNvPr id="34822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6071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9"/>
          <p:cNvSpPr txBox="1">
            <a:spLocks noChangeArrowheads="1"/>
          </p:cNvSpPr>
          <p:nvPr/>
        </p:nvSpPr>
        <p:spPr bwMode="auto">
          <a:xfrm>
            <a:off x="2438400" y="5562600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000"/>
              <a:t>Mean effective stress, p’: kPa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191000" y="2590800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825" name="TextBox 15"/>
          <p:cNvSpPr txBox="1">
            <a:spLocks noChangeArrowheads="1"/>
          </p:cNvSpPr>
          <p:nvPr/>
        </p:nvSpPr>
        <p:spPr bwMode="auto">
          <a:xfrm>
            <a:off x="4876800" y="2514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c</a:t>
            </a:r>
            <a:r>
              <a:rPr lang="en-US" baseline="-25000">
                <a:solidFill>
                  <a:schemeClr val="accent2"/>
                </a:solidFill>
              </a:rPr>
              <a:t>c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876800" y="25908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662" name="Straight Connector 5"/>
          <p:cNvCxnSpPr>
            <a:cxnSpLocks noChangeShapeType="1"/>
          </p:cNvCxnSpPr>
          <p:nvPr/>
        </p:nvCxnSpPr>
        <p:spPr bwMode="auto">
          <a:xfrm flipH="1" flipV="1">
            <a:off x="3429000" y="3352800"/>
            <a:ext cx="3352800" cy="609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828" name="Oval 1"/>
          <p:cNvSpPr>
            <a:spLocks noChangeArrowheads="1"/>
          </p:cNvSpPr>
          <p:nvPr/>
        </p:nvSpPr>
        <p:spPr bwMode="auto">
          <a:xfrm>
            <a:off x="3200400" y="32004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57600" y="4038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Apparent OCR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276600" y="4038600"/>
            <a:ext cx="3429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Computed soil response for simple 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7D4A02-B410-1345-B022-B3143F6E822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350ED-44A9-0744-826A-C2DCB9E481D0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pic>
        <p:nvPicPr>
          <p:cNvPr id="44036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r="621" b="2876"/>
          <a:stretch>
            <a:fillRect/>
          </a:stretch>
        </p:blipFill>
        <p:spPr>
          <a:xfrm>
            <a:off x="1524000" y="1066800"/>
            <a:ext cx="3263900" cy="47244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5494D-03A8-4668-B280-240452E2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 to you: Save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56AF6-600B-4273-AC07-D0BC85C46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Save your OCC_CID_EX3.xls 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‘</a:t>
            </a:r>
            <a:r>
              <a:rPr lang="en-GB" sz="2400" i="1" dirty="0"/>
              <a:t>Save As</a:t>
            </a:r>
            <a:r>
              <a:rPr lang="en-GB" sz="2400" dirty="0"/>
              <a:t>’ NS_CID_EX4.xls to make copy you will use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Rename the sheet ‘OCC Calcs’ to ‘NS Calcs’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4E3AE-6BA5-451C-A36E-76D4BE0F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4212B5-83B2-6244-BD7F-4ADB9923260F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45B58-C20D-445B-812D-9B51AA13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2C27D-33C8-3E4A-B556-BC3C63D6E0A9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184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00250" y="2786063"/>
            <a:ext cx="6911975" cy="1439862"/>
          </a:xfrm>
        </p:spPr>
        <p:txBody>
          <a:bodyPr/>
          <a:lstStyle/>
          <a:p>
            <a:pPr>
              <a:defRPr/>
            </a:pPr>
            <a:r>
              <a:rPr lang="en-US" dirty="0"/>
              <a:t>Let’s get </a:t>
            </a:r>
            <a:r>
              <a:rPr lang="en-US" dirty="0" err="1"/>
              <a:t>NorSand</a:t>
            </a:r>
            <a:r>
              <a:rPr lang="en-US" dirty="0"/>
              <a:t> working</a:t>
            </a:r>
            <a:br>
              <a:rPr lang="en-US" sz="3600" i="1" dirty="0"/>
            </a:br>
            <a:r>
              <a:rPr lang="en-US" sz="3600" i="1" dirty="0"/>
              <a:t>(and then we will tweak)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247320-F772-B64C-8A0C-4BD295CB622A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A543B-2D60-2A46-8494-272C7750221E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Over to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1816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dirty="0"/>
              <a:t>Add in …</a:t>
            </a:r>
          </a:p>
          <a:p>
            <a:pPr lvl="2">
              <a:lnSpc>
                <a:spcPct val="110000"/>
              </a:lnSpc>
              <a:defRPr/>
            </a:pPr>
            <a:r>
              <a:rPr lang="en-US" dirty="0"/>
              <a:t>Soil properties H = 200, </a:t>
            </a:r>
            <a:r>
              <a:rPr lang="en-US" dirty="0">
                <a:latin typeface="Symbol" charset="2"/>
                <a:cs typeface="Symbol" charset="2"/>
              </a:rPr>
              <a:t>C = 3.5, </a:t>
            </a:r>
            <a:r>
              <a:rPr lang="en-US" dirty="0" err="1"/>
              <a:t>Gmax</a:t>
            </a:r>
            <a:r>
              <a:rPr lang="en-US" dirty="0"/>
              <a:t> = 80 MPa, </a:t>
            </a:r>
            <a:r>
              <a:rPr lang="en-US" dirty="0">
                <a:latin typeface="Symbol" charset="2"/>
                <a:cs typeface="Symbol" charset="2"/>
              </a:rPr>
              <a:t>n </a:t>
            </a:r>
            <a:r>
              <a:rPr lang="en-US" dirty="0"/>
              <a:t>= 0.2</a:t>
            </a:r>
            <a:r>
              <a:rPr lang="en-US" dirty="0">
                <a:latin typeface="Symbol" charset="2"/>
                <a:cs typeface="Symbol" charset="2"/>
              </a:rPr>
              <a:t> </a:t>
            </a:r>
          </a:p>
          <a:p>
            <a:pPr lvl="2">
              <a:lnSpc>
                <a:spcPct val="110000"/>
              </a:lnSpc>
              <a:defRPr/>
            </a:pPr>
            <a:r>
              <a:rPr lang="en-US" dirty="0"/>
              <a:t>Column for </a:t>
            </a:r>
            <a:r>
              <a:rPr lang="en-US" dirty="0" err="1"/>
              <a:t>p</a:t>
            </a:r>
            <a:r>
              <a:rPr lang="en-US" baseline="-25000" dirty="0" err="1"/>
              <a:t>mx</a:t>
            </a:r>
            <a:endParaRPr lang="en-US" baseline="-25000" dirty="0"/>
          </a:p>
          <a:p>
            <a:pPr lvl="2">
              <a:lnSpc>
                <a:spcPct val="110000"/>
              </a:lnSpc>
              <a:defRPr/>
            </a:pPr>
            <a:r>
              <a:rPr lang="en-US" dirty="0"/>
              <a:t>Calculation for </a:t>
            </a:r>
            <a:r>
              <a:rPr lang="en-US" i="1" dirty="0">
                <a:latin typeface="Symbol" charset="2"/>
                <a:cs typeface="Symbol" charset="2"/>
              </a:rPr>
              <a:t>y</a:t>
            </a:r>
            <a:br>
              <a:rPr lang="en-US" i="1" dirty="0">
                <a:latin typeface="Symbol" charset="2"/>
                <a:cs typeface="Symbol" charset="2"/>
              </a:rPr>
            </a:br>
            <a:endParaRPr lang="en-US" i="1" dirty="0">
              <a:latin typeface="Symbol" charset="2"/>
              <a:cs typeface="Symbol" charset="2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en-US" dirty="0"/>
          </a:p>
          <a:p>
            <a:pPr>
              <a:lnSpc>
                <a:spcPct val="110000"/>
              </a:lnSpc>
              <a:defRPr/>
            </a:pPr>
            <a:r>
              <a:rPr lang="en-US" dirty="0"/>
              <a:t>Modify</a:t>
            </a:r>
          </a:p>
          <a:p>
            <a:pPr lvl="2">
              <a:lnSpc>
                <a:spcPct val="110000"/>
              </a:lnSpc>
              <a:defRPr/>
            </a:pPr>
            <a:r>
              <a:rPr lang="en-US" dirty="0"/>
              <a:t>Column labels </a:t>
            </a:r>
          </a:p>
          <a:p>
            <a:pPr lvl="2">
              <a:lnSpc>
                <a:spcPct val="110000"/>
              </a:lnSpc>
              <a:defRPr/>
            </a:pPr>
            <a:r>
              <a:rPr lang="en-US" dirty="0"/>
              <a:t>Set: </a:t>
            </a:r>
            <a:r>
              <a:rPr lang="en-US" dirty="0" err="1"/>
              <a:t>p</a:t>
            </a:r>
            <a:r>
              <a:rPr lang="en-US" baseline="-25000" dirty="0" err="1"/>
              <a:t>img</a:t>
            </a:r>
            <a:r>
              <a:rPr lang="en-US" dirty="0"/>
              <a:t> initial = p</a:t>
            </a:r>
            <a:r>
              <a:rPr lang="en-US" baseline="-25000" dirty="0"/>
              <a:t>0</a:t>
            </a:r>
            <a:r>
              <a:rPr lang="en-US" dirty="0"/>
              <a:t> exp( </a:t>
            </a:r>
            <a:r>
              <a:rPr lang="en-US" dirty="0">
                <a:latin typeface="Symbol" panose="05050102010706020507" pitchFamily="18" charset="2"/>
              </a:rPr>
              <a:t>h </a:t>
            </a:r>
            <a:r>
              <a:rPr lang="en-US" dirty="0"/>
              <a:t>/M-1)  </a:t>
            </a:r>
          </a:p>
          <a:p>
            <a:pPr lvl="2">
              <a:lnSpc>
                <a:spcPct val="110000"/>
              </a:lnSpc>
              <a:defRPr/>
            </a:pPr>
            <a:r>
              <a:rPr lang="en-US" dirty="0"/>
              <a:t>Calc of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p</a:t>
            </a:r>
            <a:r>
              <a:rPr lang="en-US" baseline="-25000" dirty="0" err="1"/>
              <a:t>im</a:t>
            </a:r>
            <a:r>
              <a:rPr lang="en-US" dirty="0"/>
              <a:t> / </a:t>
            </a:r>
            <a:r>
              <a:rPr lang="en-US" dirty="0" err="1"/>
              <a:t>p</a:t>
            </a:r>
            <a:r>
              <a:rPr lang="en-US" baseline="-25000" dirty="0" err="1"/>
              <a:t>im</a:t>
            </a:r>
            <a:r>
              <a:rPr lang="en-US" baseline="-25000" dirty="0"/>
              <a:t> </a:t>
            </a:r>
            <a:r>
              <a:rPr lang="en-US" dirty="0"/>
              <a:t>   </a:t>
            </a:r>
            <a:r>
              <a:rPr lang="en-US" dirty="0">
                <a:solidFill>
                  <a:srgbClr val="A6A6A6"/>
                </a:solidFill>
              </a:rPr>
              <a:t>(using new hardening law)</a:t>
            </a:r>
          </a:p>
          <a:p>
            <a:pPr lvl="2">
              <a:lnSpc>
                <a:spcPct val="110000"/>
              </a:lnSpc>
              <a:defRPr/>
            </a:pPr>
            <a:r>
              <a:rPr lang="en-US" dirty="0" err="1"/>
              <a:t>Calc</a:t>
            </a:r>
            <a:r>
              <a:rPr lang="en-US" dirty="0"/>
              <a:t> of H               </a:t>
            </a:r>
            <a:r>
              <a:rPr lang="en-US" dirty="0">
                <a:solidFill>
                  <a:srgbClr val="A6A6A6"/>
                </a:solidFill>
              </a:rPr>
              <a:t>( now just a constant)</a:t>
            </a:r>
          </a:p>
          <a:p>
            <a:pPr lvl="2">
              <a:lnSpc>
                <a:spcPct val="110000"/>
              </a:lnSpc>
              <a:defRPr/>
            </a:pPr>
            <a:r>
              <a:rPr lang="en-US" dirty="0" err="1"/>
              <a:t>Calc</a:t>
            </a:r>
            <a:r>
              <a:rPr lang="en-US" dirty="0"/>
              <a:t> of K                </a:t>
            </a:r>
            <a:r>
              <a:rPr lang="en-US" dirty="0">
                <a:solidFill>
                  <a:srgbClr val="A6A6A6"/>
                </a:solidFill>
              </a:rPr>
              <a:t>(see top of sheet)</a:t>
            </a:r>
          </a:p>
          <a:p>
            <a:pPr lvl="2">
              <a:lnSpc>
                <a:spcPct val="110000"/>
              </a:lnSpc>
              <a:defRPr/>
            </a:pPr>
            <a:endParaRPr lang="en-US" dirty="0"/>
          </a:p>
          <a:p>
            <a:pPr lvl="2">
              <a:lnSpc>
                <a:spcPct val="110000"/>
              </a:lnSpc>
              <a:defRPr/>
            </a:pPr>
            <a:endParaRPr lang="en-US" dirty="0"/>
          </a:p>
          <a:p>
            <a:pPr>
              <a:lnSpc>
                <a:spcPct val="110000"/>
              </a:lnSpc>
              <a:defRPr/>
            </a:pPr>
            <a:endParaRPr lang="en-US" dirty="0"/>
          </a:p>
          <a:p>
            <a:pPr marL="914400" lvl="2" indent="0">
              <a:lnSpc>
                <a:spcPct val="110000"/>
              </a:lnSpc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D9FF2F-5813-4C47-9A90-1CA5DF5B143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AB472-6B3D-F243-931F-206211FE64AD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Tweaks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There is an element of shear hardening when matching pure theory to data</a:t>
            </a:r>
          </a:p>
          <a:p>
            <a:pPr lvl="2">
              <a:defRPr/>
            </a:pPr>
            <a:r>
              <a:rPr lang="en-US" sz="2400" b="1" dirty="0"/>
              <a:t>FIX:   H = H p / </a:t>
            </a:r>
            <a:r>
              <a:rPr lang="en-US" sz="2400" b="1" dirty="0" err="1"/>
              <a:t>p</a:t>
            </a:r>
            <a:r>
              <a:rPr lang="en-US" sz="2400" b="1" baseline="-25000" dirty="0" err="1"/>
              <a:t>img</a:t>
            </a:r>
            <a:br>
              <a:rPr lang="en-US" sz="2400" b="1" baseline="-25000" dirty="0"/>
            </a:br>
            <a:endParaRPr lang="en-US" sz="2800" dirty="0"/>
          </a:p>
          <a:p>
            <a:pPr>
              <a:defRPr/>
            </a:pPr>
            <a:r>
              <a:rPr lang="en-US" sz="2800" dirty="0"/>
              <a:t>The coefficient ‘M’ (or </a:t>
            </a:r>
            <a:r>
              <a:rPr lang="en-US" sz="2800" i="1" dirty="0">
                <a:latin typeface="Symbol" charset="2"/>
                <a:cs typeface="Symbol" charset="2"/>
              </a:rPr>
              <a:t>f</a:t>
            </a:r>
            <a:r>
              <a:rPr lang="en-US" sz="2800" baseline="-25000" dirty="0"/>
              <a:t>c</a:t>
            </a:r>
            <a:r>
              <a:rPr lang="en-US" sz="2800" dirty="0"/>
              <a:t>) is not a constant in </a:t>
            </a:r>
            <a:br>
              <a:rPr lang="en-US" sz="2800" dirty="0"/>
            </a:br>
            <a:r>
              <a:rPr lang="en-US" sz="2800" dirty="0"/>
              <a:t>stress-</a:t>
            </a:r>
            <a:r>
              <a:rPr lang="en-US" sz="2800" dirty="0" err="1"/>
              <a:t>dilatancy</a:t>
            </a:r>
            <a:r>
              <a:rPr lang="en-US" sz="2800" dirty="0"/>
              <a:t> theory </a:t>
            </a:r>
          </a:p>
          <a:p>
            <a:pPr lvl="2">
              <a:defRPr/>
            </a:pPr>
            <a:r>
              <a:rPr lang="en-US" sz="2400" dirty="0"/>
              <a:t>Known since ~1963 (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Bishop talking about this in 1950)</a:t>
            </a:r>
          </a:p>
          <a:p>
            <a:pPr lvl="2">
              <a:defRPr/>
            </a:pPr>
            <a:r>
              <a:rPr lang="en-US" sz="2400" dirty="0" err="1"/>
              <a:t>Dafalias</a:t>
            </a:r>
            <a:r>
              <a:rPr lang="en-US" sz="2400" dirty="0"/>
              <a:t> 1997 suggests M(</a:t>
            </a:r>
            <a:r>
              <a:rPr lang="en-US" sz="2400" i="1" dirty="0">
                <a:latin typeface="Symbol" charset="2"/>
                <a:cs typeface="Symbol" charset="2"/>
              </a:rPr>
              <a:t>y</a:t>
            </a:r>
            <a:r>
              <a:rPr lang="en-US" sz="2400" dirty="0"/>
              <a:t>)</a:t>
            </a:r>
          </a:p>
          <a:p>
            <a:pPr lvl="2">
              <a:defRPr/>
            </a:pPr>
            <a:r>
              <a:rPr lang="en-US" sz="2400" dirty="0"/>
              <a:t>Nova’s </a:t>
            </a:r>
            <a:r>
              <a:rPr lang="en-US" sz="2400" dirty="0" err="1"/>
              <a:t>flowrule</a:t>
            </a:r>
            <a:r>
              <a:rPr lang="en-US" sz="2400" dirty="0"/>
              <a:t> best for peak strength… </a:t>
            </a:r>
            <a:br>
              <a:rPr lang="en-US" sz="2400" dirty="0"/>
            </a:br>
            <a:r>
              <a:rPr lang="en-US" sz="2400" i="1" dirty="0">
                <a:latin typeface="Symbol" charset="2"/>
                <a:cs typeface="Symbol" charset="2"/>
              </a:rPr>
              <a:t>h</a:t>
            </a:r>
            <a:r>
              <a:rPr lang="en-US" sz="2400" dirty="0"/>
              <a:t> =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mr-IN" sz="2400" dirty="0"/>
              <a:t>–</a:t>
            </a:r>
            <a:r>
              <a:rPr lang="en-US" sz="2400" dirty="0"/>
              <a:t> (1-</a:t>
            </a:r>
            <a:r>
              <a:rPr lang="en-US" sz="2400" i="1" dirty="0"/>
              <a:t>N)</a:t>
            </a:r>
            <a:r>
              <a:rPr lang="en-US" sz="2400" i="1" dirty="0" err="1"/>
              <a:t>D</a:t>
            </a:r>
            <a:r>
              <a:rPr lang="en-US" sz="2400" i="1" baseline="30000" dirty="0" err="1"/>
              <a:t>p</a:t>
            </a:r>
            <a:endParaRPr lang="en-US" sz="2400" i="1" baseline="30000" dirty="0"/>
          </a:p>
          <a:p>
            <a:pPr lvl="2">
              <a:defRPr/>
            </a:pPr>
            <a:r>
              <a:rPr lang="en-US" sz="2400" b="1" dirty="0"/>
              <a:t>FIX: M</a:t>
            </a:r>
            <a:r>
              <a:rPr lang="en-US" sz="2400" b="1" baseline="-25000" dirty="0"/>
              <a:t>i</a:t>
            </a:r>
            <a:r>
              <a:rPr lang="en-US" sz="2400" b="1" dirty="0"/>
              <a:t> = min</a:t>
            </a:r>
            <a:r>
              <a:rPr lang="en-US" sz="2400" dirty="0">
                <a:solidFill>
                  <a:schemeClr val="tx1"/>
                </a:solidFill>
                <a:latin typeface="Symbol" charset="2"/>
                <a:cs typeface="Symbol" charset="2"/>
              </a:rPr>
              <a:t>(</a:t>
            </a:r>
            <a:r>
              <a:rPr lang="en-US" sz="2400" b="1" dirty="0"/>
              <a:t>M, M + N </a:t>
            </a:r>
            <a:r>
              <a:rPr lang="en-US" sz="2800" dirty="0">
                <a:solidFill>
                  <a:schemeClr val="tx1"/>
                </a:solidFill>
                <a:latin typeface="Symbol" charset="2"/>
                <a:cs typeface="Symbol" charset="2"/>
              </a:rPr>
              <a:t>c y)</a:t>
            </a:r>
            <a:endParaRPr lang="en-US" sz="2400" dirty="0">
              <a:solidFill>
                <a:schemeClr val="tx1"/>
              </a:solidFill>
              <a:latin typeface="Symbol" charset="2"/>
              <a:cs typeface="Symbol" charset="2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D9FF2F-5813-4C47-9A90-1CA5DF5B143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999E5-2ED7-9445-A9E7-82A7D6958EAC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Fit to 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D9FF2F-5813-4C47-9A90-1CA5DF5B143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D4D61-C854-F24D-B012-2E4B057DBFBF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pic>
        <p:nvPicPr>
          <p:cNvPr id="21508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350425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“Horses for courses”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British Establishment View</a:t>
            </a:r>
          </a:p>
          <a:p>
            <a:pPr lvl="2">
              <a:defRPr/>
            </a:pPr>
            <a:r>
              <a:rPr lang="en-US" dirty="0"/>
              <a:t>OCC “fine for soft clays”</a:t>
            </a:r>
          </a:p>
          <a:p>
            <a:pPr lvl="2">
              <a:defRPr/>
            </a:pPr>
            <a:r>
              <a:rPr lang="en-US" dirty="0"/>
              <a:t>NS “best in class” for sands</a:t>
            </a:r>
            <a:br>
              <a:rPr lang="en-US" dirty="0"/>
            </a:br>
            <a:endParaRPr lang="en-US" dirty="0"/>
          </a:p>
          <a:p>
            <a:pPr>
              <a:defRPr/>
            </a:pPr>
            <a:r>
              <a:rPr lang="en-US" dirty="0"/>
              <a:t>CSSM </a:t>
            </a:r>
          </a:p>
          <a:p>
            <a:pPr lvl="1">
              <a:defRPr/>
            </a:pPr>
            <a:r>
              <a:rPr lang="en-US" dirty="0"/>
              <a:t>Based on axioms and derivations</a:t>
            </a:r>
          </a:p>
          <a:p>
            <a:pPr lvl="1">
              <a:defRPr/>
            </a:pPr>
            <a:r>
              <a:rPr lang="en-US" dirty="0"/>
              <a:t>No specification or role for soil gradation (or fines… )</a:t>
            </a:r>
          </a:p>
          <a:p>
            <a:pPr lvl="1">
              <a:defRPr/>
            </a:pPr>
            <a:r>
              <a:rPr lang="en-US" dirty="0"/>
              <a:t>“clay” is just a different set of soil properties from “sand”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OCC is a specific (degenerate) case of NS</a:t>
            </a:r>
          </a:p>
          <a:p>
            <a:pPr lvl="2">
              <a:defRPr/>
            </a:pPr>
            <a:r>
              <a:rPr lang="en-US" dirty="0"/>
              <a:t>N = 0</a:t>
            </a:r>
          </a:p>
          <a:p>
            <a:pPr lvl="2">
              <a:defRPr/>
            </a:pPr>
            <a:r>
              <a:rPr lang="en-US" dirty="0">
                <a:latin typeface="Symbol" charset="2"/>
                <a:cs typeface="Symbol" charset="2"/>
              </a:rPr>
              <a:t>y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dirty="0">
                <a:latin typeface="Symbol" charset="2"/>
                <a:cs typeface="Symbol" charset="2"/>
              </a:rPr>
              <a:t>l-k</a:t>
            </a:r>
          </a:p>
          <a:p>
            <a:pPr lvl="2">
              <a:defRPr/>
            </a:pPr>
            <a:r>
              <a:rPr lang="en-US" dirty="0"/>
              <a:t>H = 1/(</a:t>
            </a:r>
            <a:r>
              <a:rPr lang="en-US" dirty="0">
                <a:latin typeface="Symbol" charset="2"/>
                <a:cs typeface="Symbol" charset="2"/>
              </a:rPr>
              <a:t>l-k</a:t>
            </a:r>
            <a:r>
              <a:rPr lang="en-US" dirty="0"/>
              <a:t>)</a:t>
            </a:r>
          </a:p>
          <a:p>
            <a:pPr lvl="2">
              <a:defRPr/>
            </a:pPr>
            <a:r>
              <a:rPr lang="en-US" dirty="0"/>
              <a:t>G = large number &amp; derive K from </a:t>
            </a:r>
            <a:r>
              <a:rPr lang="en-US" dirty="0">
                <a:latin typeface="Symbol" charset="2"/>
                <a:cs typeface="Symbol" charset="2"/>
              </a:rPr>
              <a:t>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D9FF2F-5813-4C47-9A90-1CA5DF5B143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8D5C1-04C4-924D-8952-906EB4C54104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7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OCC as special case of 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D9FF2F-5813-4C47-9A90-1CA5DF5B143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pic>
        <p:nvPicPr>
          <p:cNvPr id="23555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68" b="-626"/>
          <a:stretch>
            <a:fillRect/>
          </a:stretch>
        </p:blipFill>
        <p:spPr>
          <a:xfrm>
            <a:off x="-17463" y="1066800"/>
            <a:ext cx="9144001" cy="4132263"/>
          </a:xfrm>
        </p:spPr>
      </p:pic>
      <p:sp>
        <p:nvSpPr>
          <p:cNvPr id="9" name="TextBox 8"/>
          <p:cNvSpPr txBox="1"/>
          <p:nvPr/>
        </p:nvSpPr>
        <p:spPr>
          <a:xfrm>
            <a:off x="3200400" y="5410200"/>
            <a:ext cx="5715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See J&amp;B Append H in workshop notes</a:t>
            </a:r>
          </a:p>
        </p:txBody>
      </p:sp>
    </p:spTree>
    <p:extLst>
      <p:ext uri="{BB962C8B-B14F-4D97-AF65-F5344CB8AC3E}">
        <p14:creationId xmlns:p14="http://schemas.microsoft.com/office/powerpoint/2010/main" val="1333757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Over-consolidation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0913"/>
            <a:ext cx="8686800" cy="2935287"/>
          </a:xfrm>
        </p:spPr>
        <p:txBody>
          <a:bodyPr/>
          <a:lstStyle/>
          <a:p>
            <a:r>
              <a:rPr lang="en-US" sz="2400" b="1" dirty="0"/>
              <a:t>Geological</a:t>
            </a:r>
            <a:r>
              <a:rPr lang="en-US" sz="2400" dirty="0"/>
              <a:t>:  the ratio of greatest vertical effective stress in the soil’s history to the current vertical effective stress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Mechanics</a:t>
            </a:r>
            <a:r>
              <a:rPr lang="en-US" sz="2400" dirty="0"/>
              <a:t>: how far inside the yield surface you 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9C3F5-7692-F848-A6CF-B104CE3545FB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B0EA9-27DB-D144-9463-11FDEFD15213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7200" y="3886200"/>
            <a:ext cx="8086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Yield in unloading partially wipes out memory of maximum past stress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If inside yield surface, only have elastic strains = vertical stress path</a:t>
            </a:r>
          </a:p>
        </p:txBody>
      </p:sp>
    </p:spTree>
    <p:extLst>
      <p:ext uri="{BB962C8B-B14F-4D97-AF65-F5344CB8AC3E}">
        <p14:creationId xmlns:p14="http://schemas.microsoft.com/office/powerpoint/2010/main" val="1916954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Over-consolidation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D9FF2F-5813-4C47-9A90-1CA5DF5B143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92CCA-3E58-BA41-8D7A-69B4CE06CA00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graphicFrame>
        <p:nvGraphicFramePr>
          <p:cNvPr id="37892" name="Object 3"/>
          <p:cNvGraphicFramePr>
            <a:graphicFrameLocks noChangeAspect="1"/>
          </p:cNvGraphicFramePr>
          <p:nvPr/>
        </p:nvGraphicFramePr>
        <p:xfrm>
          <a:off x="4495800" y="3962400"/>
          <a:ext cx="2593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Equation" r:id="rId3" imgW="1256755" imgH="482391" progId="Equation.3">
                  <p:embed/>
                </p:oleObj>
              </mc:Choice>
              <mc:Fallback>
                <p:oleObj name="Equation" r:id="rId3" imgW="1256755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962400"/>
                        <a:ext cx="25939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3" name="Content Placeholder 7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1" r="-8861"/>
          <a:stretch>
            <a:fillRect/>
          </a:stretch>
        </p:blipFill>
        <p:spPr/>
      </p:pic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H="1">
            <a:off x="4648200" y="4495800"/>
            <a:ext cx="2133600" cy="0"/>
          </a:xfrm>
          <a:prstGeom prst="straightConnector1">
            <a:avLst/>
          </a:prstGeom>
          <a:noFill/>
          <a:ln w="50800">
            <a:solidFill>
              <a:srgbClr val="FF66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876800" y="40386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6600"/>
                </a:solidFill>
              </a:rPr>
              <a:t>OCR</a:t>
            </a:r>
          </a:p>
        </p:txBody>
      </p:sp>
    </p:spTree>
    <p:extLst>
      <p:ext uri="{BB962C8B-B14F-4D97-AF65-F5344CB8AC3E}">
        <p14:creationId xmlns:p14="http://schemas.microsoft.com/office/powerpoint/2010/main" val="228924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Historical basis of CSSM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867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sz="1800" dirty="0"/>
              <a:t>1885 – </a:t>
            </a:r>
            <a:r>
              <a:rPr lang="en-US" sz="1800" dirty="0">
                <a:solidFill>
                  <a:srgbClr val="FF00FF"/>
                </a:solidFill>
              </a:rPr>
              <a:t>dilation is a fundamental soil </a:t>
            </a:r>
            <a:r>
              <a:rPr lang="en-US" sz="1800" dirty="0" err="1">
                <a:solidFill>
                  <a:srgbClr val="FF00FF"/>
                </a:solidFill>
              </a:rPr>
              <a:t>behaviour</a:t>
            </a:r>
            <a:r>
              <a:rPr lang="en-US" sz="1800" dirty="0">
                <a:solidFill>
                  <a:srgbClr val="FF00FF"/>
                </a:solidFill>
              </a:rPr>
              <a:t>            </a:t>
            </a:r>
            <a:r>
              <a:rPr lang="en-US" sz="1800" dirty="0">
                <a:solidFill>
                  <a:srgbClr val="3366FF"/>
                </a:solidFill>
              </a:rPr>
              <a:t>Manchester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sz="1800" dirty="0"/>
              <a:t>1935 – </a:t>
            </a:r>
            <a:r>
              <a:rPr lang="en-US" sz="1800" dirty="0">
                <a:solidFill>
                  <a:srgbClr val="E8B328"/>
                </a:solidFill>
              </a:rPr>
              <a:t>critical state as limit of dilation </a:t>
            </a:r>
            <a:r>
              <a:rPr lang="en-US" sz="1800" dirty="0" err="1">
                <a:solidFill>
                  <a:srgbClr val="E8B328"/>
                </a:solidFill>
              </a:rPr>
              <a:t>behaviour</a:t>
            </a:r>
            <a:r>
              <a:rPr lang="en-US" sz="1800" dirty="0"/>
              <a:t>          </a:t>
            </a:r>
            <a:r>
              <a:rPr lang="en-US" sz="1800" dirty="0">
                <a:solidFill>
                  <a:srgbClr val="FF0000"/>
                </a:solidFill>
              </a:rPr>
              <a:t>Harvard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sz="1800" dirty="0"/>
              <a:t>1940 – </a:t>
            </a:r>
            <a:r>
              <a:rPr lang="en-US" sz="1800" dirty="0">
                <a:solidFill>
                  <a:srgbClr val="E8B328"/>
                </a:solidFill>
              </a:rPr>
              <a:t>critical state locus                                              </a:t>
            </a:r>
            <a:r>
              <a:rPr lang="en-US" sz="1800" dirty="0">
                <a:solidFill>
                  <a:srgbClr val="FF0000"/>
                </a:solidFill>
              </a:rPr>
              <a:t>MIT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sz="1800" dirty="0"/>
              <a:t>1950 – </a:t>
            </a:r>
            <a:r>
              <a:rPr lang="en-US" sz="1800" dirty="0">
                <a:solidFill>
                  <a:srgbClr val="E8B328"/>
                </a:solidFill>
              </a:rPr>
              <a:t>work basis of stress-</a:t>
            </a:r>
            <a:r>
              <a:rPr lang="en-US" sz="1800" dirty="0" err="1">
                <a:solidFill>
                  <a:srgbClr val="E8B328"/>
                </a:solidFill>
              </a:rPr>
              <a:t>dilatancy</a:t>
            </a:r>
            <a:r>
              <a:rPr lang="en-US" sz="1800" dirty="0"/>
              <a:t>                           </a:t>
            </a:r>
            <a:r>
              <a:rPr lang="en-US" sz="1800" dirty="0">
                <a:solidFill>
                  <a:srgbClr val="3366FF"/>
                </a:solidFill>
              </a:rPr>
              <a:t>Imperial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sz="1800" dirty="0"/>
              <a:t>1951 – </a:t>
            </a:r>
            <a:r>
              <a:rPr lang="en-US" sz="1800" u="sng" dirty="0">
                <a:solidFill>
                  <a:srgbClr val="FF00FF"/>
                </a:solidFill>
              </a:rPr>
              <a:t>THEOREM</a:t>
            </a:r>
            <a:r>
              <a:rPr lang="en-US" sz="1800" dirty="0">
                <a:solidFill>
                  <a:srgbClr val="FF00FF"/>
                </a:solidFill>
              </a:rPr>
              <a:t> </a:t>
            </a:r>
            <a:r>
              <a:rPr lang="en-US" sz="1800" dirty="0" err="1">
                <a:solidFill>
                  <a:srgbClr val="FF00FF"/>
                </a:solidFill>
              </a:rPr>
              <a:t>theromodynamics</a:t>
            </a:r>
            <a:r>
              <a:rPr lang="en-US" sz="1800" dirty="0">
                <a:solidFill>
                  <a:srgbClr val="FF00FF"/>
                </a:solidFill>
              </a:rPr>
              <a:t> </a:t>
            </a:r>
            <a:r>
              <a:rPr lang="en-US" sz="1800" dirty="0">
                <a:solidFill>
                  <a:srgbClr val="FF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>
                <a:solidFill>
                  <a:srgbClr val="FF00FF"/>
                </a:solidFill>
              </a:rPr>
              <a:t> plasticity</a:t>
            </a:r>
            <a:r>
              <a:rPr lang="en-US" sz="1800" dirty="0"/>
              <a:t>       </a:t>
            </a:r>
            <a:r>
              <a:rPr lang="en-US" sz="1800" dirty="0">
                <a:solidFill>
                  <a:srgbClr val="FF0000"/>
                </a:solidFill>
              </a:rPr>
              <a:t>Brown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sz="1800" dirty="0">
                <a:solidFill>
                  <a:schemeClr val="tx1"/>
                </a:solidFill>
              </a:rPr>
              <a:t>1955 –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critical state of clay                                            </a:t>
            </a:r>
            <a:r>
              <a:rPr lang="en-US" sz="1800" dirty="0">
                <a:solidFill>
                  <a:srgbClr val="3366FF"/>
                </a:solidFill>
              </a:rPr>
              <a:t>Imperial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sz="1800" dirty="0"/>
              <a:t>1957 –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correct form of associated plasticity for soils    </a:t>
            </a:r>
            <a:r>
              <a:rPr lang="en-US" sz="1800" dirty="0">
                <a:solidFill>
                  <a:srgbClr val="FF0000"/>
                </a:solidFill>
              </a:rPr>
              <a:t>Brown / </a:t>
            </a:r>
            <a:r>
              <a:rPr lang="en-US" sz="1800" dirty="0">
                <a:solidFill>
                  <a:srgbClr val="3366FF"/>
                </a:solidFill>
              </a:rPr>
              <a:t>Imperial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sz="1800" dirty="0"/>
              <a:t>1962 – </a:t>
            </a:r>
            <a:r>
              <a:rPr lang="en-US" sz="1800" dirty="0">
                <a:solidFill>
                  <a:srgbClr val="E8B328"/>
                </a:solidFill>
              </a:rPr>
              <a:t>stress-</a:t>
            </a:r>
            <a:r>
              <a:rPr lang="en-US" sz="1800" dirty="0" err="1">
                <a:solidFill>
                  <a:srgbClr val="E8B328"/>
                </a:solidFill>
              </a:rPr>
              <a:t>dilatancy</a:t>
            </a:r>
            <a:r>
              <a:rPr lang="en-US" sz="1800" dirty="0">
                <a:solidFill>
                  <a:srgbClr val="E8B328"/>
                </a:solidFill>
              </a:rPr>
              <a:t> applies everywhere                 </a:t>
            </a:r>
            <a:r>
              <a:rPr lang="en-US" sz="1800" dirty="0">
                <a:solidFill>
                  <a:srgbClr val="3366FF"/>
                </a:solidFill>
              </a:rPr>
              <a:t>Manchester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sz="1800" dirty="0"/>
              <a:t>1968 – </a:t>
            </a:r>
            <a:r>
              <a:rPr lang="en-US" sz="1800" dirty="0">
                <a:solidFill>
                  <a:srgbClr val="7F7F7F"/>
                </a:solidFill>
              </a:rPr>
              <a:t>first proper model: Original Cam Clay               </a:t>
            </a:r>
            <a:r>
              <a:rPr lang="en-US" sz="1800" dirty="0">
                <a:solidFill>
                  <a:srgbClr val="3366FF"/>
                </a:solidFill>
              </a:rPr>
              <a:t>Cambridge / </a:t>
            </a:r>
            <a:r>
              <a:rPr lang="en-US" sz="1800" i="1" u="sng" dirty="0">
                <a:solidFill>
                  <a:srgbClr val="FF0000"/>
                </a:solidFill>
              </a:rPr>
              <a:t>Brown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sz="1800" dirty="0">
                <a:solidFill>
                  <a:schemeClr val="tx1"/>
                </a:solidFill>
              </a:rPr>
              <a:t>1969 – </a:t>
            </a:r>
            <a:r>
              <a:rPr lang="en-US" sz="1800" dirty="0">
                <a:solidFill>
                  <a:srgbClr val="E8B328"/>
                </a:solidFill>
              </a:rPr>
              <a:t>how to measure CSL reliably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                           </a:t>
            </a:r>
            <a:r>
              <a:rPr lang="en-US" sz="1800" dirty="0">
                <a:solidFill>
                  <a:srgbClr val="FF0000"/>
                </a:solidFill>
              </a:rPr>
              <a:t>Harvard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sz="1800" dirty="0">
                <a:solidFill>
                  <a:srgbClr val="000000"/>
                </a:solidFill>
              </a:rPr>
              <a:t>1990 – </a:t>
            </a:r>
            <a:r>
              <a:rPr lang="en-US" sz="1800" dirty="0">
                <a:solidFill>
                  <a:srgbClr val="FF00FF"/>
                </a:solidFill>
              </a:rPr>
              <a:t>generalized for real soils                                   </a:t>
            </a:r>
            <a:r>
              <a:rPr lang="en-US" sz="1800" dirty="0">
                <a:solidFill>
                  <a:srgbClr val="048C9A"/>
                </a:solidFill>
              </a:rPr>
              <a:t>Gulf Canada Resources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  <a:defRPr/>
            </a:pPr>
            <a:endParaRPr lang="en-US" dirty="0">
              <a:solidFill>
                <a:srgbClr val="CD3835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9B980B-C733-424A-8805-F20C72DA7EFB}"/>
              </a:ext>
            </a:extLst>
          </p:cNvPr>
          <p:cNvCxnSpPr>
            <a:cxnSpLocks/>
          </p:cNvCxnSpPr>
          <p:nvPr/>
        </p:nvCxnSpPr>
        <p:spPr bwMode="auto">
          <a:xfrm>
            <a:off x="152400" y="5562600"/>
            <a:ext cx="86106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51484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OCR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900" r="-1900"/>
          <a:stretch>
            <a:fillRect/>
          </a:stretch>
        </p:blipFill>
        <p:spPr>
          <a:solidFill>
            <a:schemeClr val="bg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9C3F5-7692-F848-A6CF-B104CE3545FB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B0EA9-27DB-D144-9463-11FDEFD15213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sp>
        <p:nvSpPr>
          <p:cNvPr id="9" name="Right Arrow 8"/>
          <p:cNvSpPr/>
          <p:nvPr/>
        </p:nvSpPr>
        <p:spPr bwMode="auto">
          <a:xfrm>
            <a:off x="4114800" y="3124200"/>
            <a:ext cx="381000" cy="228600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1826567"/>
            <a:ext cx="2667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OCR</a:t>
            </a:r>
            <a:r>
              <a:rPr lang="en-US" dirty="0"/>
              <a:t> = </a:t>
            </a:r>
            <a:r>
              <a:rPr lang="en-US" dirty="0" err="1">
                <a:solidFill>
                  <a:srgbClr val="008000"/>
                </a:solidFill>
              </a:rPr>
              <a:t>p</a:t>
            </a:r>
            <a:r>
              <a:rPr lang="en-US" baseline="-25000" dirty="0" err="1">
                <a:solidFill>
                  <a:srgbClr val="008000"/>
                </a:solidFill>
              </a:rPr>
              <a:t>img</a:t>
            </a:r>
            <a:r>
              <a:rPr lang="en-US" dirty="0"/>
              <a:t> / </a:t>
            </a:r>
            <a:r>
              <a:rPr lang="en-US" b="1" dirty="0" err="1">
                <a:solidFill>
                  <a:srgbClr val="0000FF"/>
                </a:solidFill>
              </a:rPr>
              <a:t>p</a:t>
            </a:r>
            <a:r>
              <a:rPr lang="en-US" b="1" baseline="-25000" dirty="0" err="1">
                <a:solidFill>
                  <a:srgbClr val="0000FF"/>
                </a:solidFill>
              </a:rPr>
              <a:t>img</a:t>
            </a:r>
            <a:endParaRPr lang="en-US" b="1" baseline="-25000" dirty="0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495800" y="3048000"/>
            <a:ext cx="228600" cy="228600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330930B2-EDAB-4497-97A9-B555A7D407BF}"/>
              </a:ext>
            </a:extLst>
          </p:cNvPr>
          <p:cNvCxnSpPr/>
          <p:nvPr/>
        </p:nvCxnSpPr>
        <p:spPr bwMode="auto">
          <a:xfrm rot="10800000" flipV="1">
            <a:off x="3200400" y="1752600"/>
            <a:ext cx="685800" cy="609600"/>
          </a:xfrm>
          <a:prstGeom prst="bentConnector3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30879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OCR in data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16795" b="-16795"/>
          <a:stretch>
            <a:fillRect/>
          </a:stretch>
        </p:blipFill>
        <p:spPr>
          <a:xfrm>
            <a:off x="228600" y="950913"/>
            <a:ext cx="8686800" cy="50212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9C3F5-7692-F848-A6CF-B104CE3545FB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B0EA9-27DB-D144-9463-11FDEFD15213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640780-3803-4388-AEEB-F3E5E6D54AB4}"/>
              </a:ext>
            </a:extLst>
          </p:cNvPr>
          <p:cNvSpPr/>
          <p:nvPr/>
        </p:nvSpPr>
        <p:spPr bwMode="auto">
          <a:xfrm>
            <a:off x="7696200" y="3962400"/>
            <a:ext cx="533400" cy="914400"/>
          </a:xfrm>
          <a:prstGeom prst="ellipse">
            <a:avLst/>
          </a:prstGeom>
          <a:noFill/>
          <a:ln w="412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0078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00250" y="2786063"/>
            <a:ext cx="6911975" cy="1439862"/>
          </a:xfrm>
        </p:spPr>
        <p:txBody>
          <a:bodyPr/>
          <a:lstStyle/>
          <a:p>
            <a:pPr>
              <a:defRPr/>
            </a:pPr>
            <a:r>
              <a:rPr lang="en-US" dirty="0"/>
              <a:t>Time to become engineers</a:t>
            </a:r>
            <a:br>
              <a:rPr lang="en-US" sz="3600" i="1" dirty="0"/>
            </a:b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247320-F772-B64C-8A0C-4BD295CB622A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A543B-2D60-2A46-8494-272C7750221E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1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42559E9-EFB0-43C5-9C9B-430D40639EA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9285A-DC93-7C40-92D8-97ECDFA1F75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33795" name="Picture 3" descr="beau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-685800"/>
            <a:ext cx="11734800" cy="151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81000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100 year history of mechanics…  </a:t>
            </a:r>
            <a:br>
              <a:rPr lang="en-US" sz="32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can “the math” be that wrong 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D4AB0-0745-A248-899E-27306B4F120F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  <p:pic>
        <p:nvPicPr>
          <p:cNvPr id="36867" name="Picture 5" descr="IC_talk0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img0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80808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46785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393700" y="3556000"/>
            <a:ext cx="8750300" cy="635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393700" y="5346700"/>
            <a:ext cx="8750300" cy="635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>
                <a:latin typeface="Arial" charset="0"/>
                <a:ea typeface="ヒラギノ角ゴ Pro W3" charset="0"/>
                <a:cs typeface="ヒラギノ角ゴ Pro W3" charset="0"/>
              </a:rPr>
              <a:t>Berms details</a:t>
            </a:r>
          </a:p>
        </p:txBody>
      </p:sp>
      <p:pic>
        <p:nvPicPr>
          <p:cNvPr id="22538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413" y="1524000"/>
            <a:ext cx="8680450" cy="3886200"/>
          </a:xfrm>
          <a:effectLst>
            <a:outerShdw blurRad="63500" dist="17961" dir="2700000" algn="ctr" rotWithShape="0">
              <a:srgbClr val="808080">
                <a:alpha val="74998"/>
              </a:srgbClr>
            </a:outerShdw>
          </a:effec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Constructing the berm…</a:t>
            </a:r>
          </a:p>
        </p:txBody>
      </p:sp>
      <p:pic>
        <p:nvPicPr>
          <p:cNvPr id="4" name="Picture 3" descr="img0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6" r="17674"/>
          <a:stretch>
            <a:fillRect/>
          </a:stretch>
        </p:blipFill>
        <p:spPr bwMode="auto">
          <a:xfrm rot="5400000">
            <a:off x="4406900" y="1612900"/>
            <a:ext cx="4919663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 descr="img0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7897"/>
          <a:stretch>
            <a:fillRect/>
          </a:stretch>
        </p:blipFill>
        <p:spPr bwMode="auto">
          <a:xfrm rot="5400000">
            <a:off x="-148432" y="1443832"/>
            <a:ext cx="4894263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59436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lder Associates Logo_PPT Template_ White Background_2007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6C576865689B44B5350B8FFF28BD6C" ma:contentTypeVersion="6" ma:contentTypeDescription="Create a new document." ma:contentTypeScope="" ma:versionID="29e7b52722adecc01a6f901fa8603867">
  <xsd:schema xmlns:xsd="http://www.w3.org/2001/XMLSchema" xmlns:xs="http://www.w3.org/2001/XMLSchema" xmlns:p="http://schemas.microsoft.com/office/2006/metadata/properties" xmlns:ns1="601a35c9-d6ba-4034-8363-62e5ee06fa97" targetNamespace="http://schemas.microsoft.com/office/2006/metadata/properties" ma:root="true" ma:fieldsID="4c6a3594767d4df0c82240adad0db49d" ns1:_="">
    <xsd:import namespace="601a35c9-d6ba-4034-8363-62e5ee06fa97"/>
    <xsd:element name="properties">
      <xsd:complexType>
        <xsd:sequence>
          <xsd:element name="documentManagement">
            <xsd:complexType>
              <xsd:all>
                <xsd:element ref="ns1:Link" minOccurs="0"/>
                <xsd:element ref="ns1:Content_x0020_Description" minOccurs="0"/>
                <xsd:element ref="ns1: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a35c9-d6ba-4034-8363-62e5ee06fa97" elementFormDefault="qualified">
    <xsd:import namespace="http://schemas.microsoft.com/office/2006/documentManagement/types"/>
    <xsd:import namespace="http://schemas.microsoft.com/office/infopath/2007/PartnerControls"/>
    <xsd:element name="Link" ma:index="0" nillable="true" ma:displayName="Link" ma:description="Link to an existing document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ntent_x0020_Description" ma:index="12" nillable="true" ma:displayName="Content Description" ma:internalName="Content_x0020_Description">
      <xsd:simpleType>
        <xsd:restriction base="dms:Text">
          <xsd:maxLength value="255"/>
        </xsd:restriction>
      </xsd:simpleType>
    </xsd:element>
    <xsd:element name="Content" ma:index="13" nillable="true" ma:displayName="Content" ma:internalName="Cont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Content xmlns="601a35c9-d6ba-4034-8363-62e5ee06fa97" xsi:nil="true"/>
    <Link xmlns="601a35c9-d6ba-4034-8363-62e5ee06fa97">
      <Url xmlns="601a35c9-d6ba-4034-8363-62e5ee06fa97" xsi:nil="true"/>
      <Description xmlns="601a35c9-d6ba-4034-8363-62e5ee06fa97" xsi:nil="true"/>
    </Link>
    <Content_x0020_Description xmlns="601a35c9-d6ba-4034-8363-62e5ee06fa97" xsi:nil="true"/>
  </documentManagement>
</p:properties>
</file>

<file path=customXml/itemProps1.xml><?xml version="1.0" encoding="utf-8"?>
<ds:datastoreItem xmlns:ds="http://schemas.openxmlformats.org/officeDocument/2006/customXml" ds:itemID="{2F574C90-078A-4C39-989E-9FF39A6A5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a35c9-d6ba-4034-8363-62e5ee06fa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F05D72-467B-4FAF-A150-6F19F59D06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FD9DFC-196A-451F-94DA-9E7966A31E1A}">
  <ds:schemaRefs>
    <ds:schemaRef ds:uri="http://schemas.microsoft.com/office/2006/metadata/properties"/>
    <ds:schemaRef ds:uri="601a35c9-d6ba-4034-8363-62e5ee06fa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Golder Associates Logo_PPT Template_ White Background_2007</Template>
  <TotalTime>63530</TotalTime>
  <Words>1051</Words>
  <Application>Microsoft Office PowerPoint</Application>
  <PresentationFormat>On-screen Show (4:3)</PresentationFormat>
  <Paragraphs>291</Paragraphs>
  <Slides>42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ＭＳ ゴシック</vt:lpstr>
      <vt:lpstr>Arial</vt:lpstr>
      <vt:lpstr>Symbol</vt:lpstr>
      <vt:lpstr>Wingdings</vt:lpstr>
      <vt:lpstr>Golder Associates Logo_PPT Template_ White Background_2007</vt:lpstr>
      <vt:lpstr>Equation</vt:lpstr>
      <vt:lpstr>  4.  CSSM done properly</vt:lpstr>
      <vt:lpstr>Basic premise of Cam Clay (OCC &amp; MCC)</vt:lpstr>
      <vt:lpstr>Dense soil in OCC</vt:lpstr>
      <vt:lpstr>Historical basis of CSSM</vt:lpstr>
      <vt:lpstr>PowerPoint Presentation</vt:lpstr>
      <vt:lpstr>PowerPoint Presentation</vt:lpstr>
      <vt:lpstr>PowerPoint Presentation</vt:lpstr>
      <vt:lpstr>Berms details</vt:lpstr>
      <vt:lpstr>Constructing the berm…</vt:lpstr>
      <vt:lpstr>CPT resistance in hydraulically placed sand</vt:lpstr>
      <vt:lpstr>Void ratio from the CPT</vt:lpstr>
      <vt:lpstr>And now re-plot in familiar form…</vt:lpstr>
      <vt:lpstr>Soil behaviour in isotropic compression </vt:lpstr>
      <vt:lpstr>Soil behaviour in isotropic compression </vt:lpstr>
      <vt:lpstr>ICL versus CSL </vt:lpstr>
      <vt:lpstr>O’Tooles corollary to Murphy’s Law</vt:lpstr>
      <vt:lpstr>AXIOMS (fundamental assumptions) </vt:lpstr>
      <vt:lpstr>CSSM FIX STEP 1: Yielding to CS</vt:lpstr>
      <vt:lpstr>CSSM FIX STEP 2: Limit dilation</vt:lpstr>
      <vt:lpstr>Combine the fixes: NorSand</vt:lpstr>
      <vt:lpstr>Internal cap: yield in unloading</vt:lpstr>
      <vt:lpstr>Yield in unloading</vt:lpstr>
      <vt:lpstr>Original Cam Clay vs NorSand</vt:lpstr>
      <vt:lpstr>Original Cam Clay vs NorSand</vt:lpstr>
      <vt:lpstr>TUTORIAL 4: Change OCC to NS</vt:lpstr>
      <vt:lpstr>Make additional soil properties “live”</vt:lpstr>
      <vt:lpstr>FIX initial conditions </vt:lpstr>
      <vt:lpstr>ADD new variables </vt:lpstr>
      <vt:lpstr>MODIFY calculations to NS </vt:lpstr>
      <vt:lpstr>Computed soil response for simple NS</vt:lpstr>
      <vt:lpstr>Over to you: Save !</vt:lpstr>
      <vt:lpstr>Let’s get NorSand working (and then we will tweak)</vt:lpstr>
      <vt:lpstr>Over to you</vt:lpstr>
      <vt:lpstr>Tweaks</vt:lpstr>
      <vt:lpstr>Fit to test</vt:lpstr>
      <vt:lpstr>“Horses for courses”</vt:lpstr>
      <vt:lpstr>OCC as special case of NS</vt:lpstr>
      <vt:lpstr>Over-consolidation</vt:lpstr>
      <vt:lpstr>Over-consolidation</vt:lpstr>
      <vt:lpstr>Definition of OCR</vt:lpstr>
      <vt:lpstr>Example of OCR in data</vt:lpstr>
      <vt:lpstr>Time to become engineers </vt:lpstr>
    </vt:vector>
  </TitlesOfParts>
  <Company>Golder Associates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Adele Wong</dc:creator>
  <dc:description>V_2010-03-24</dc:description>
  <cp:lastModifiedBy>michael jefferies</cp:lastModifiedBy>
  <cp:revision>820</cp:revision>
  <dcterms:created xsi:type="dcterms:W3CDTF">2012-01-25T00:17:02Z</dcterms:created>
  <dcterms:modified xsi:type="dcterms:W3CDTF">2020-02-14T12:37:09Z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0x010100B76C576865689B44B5350B8FFF28BD6C</vt:lpwstr>
  </property>
</Properties>
</file>