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54"/>
  </p:notesMasterIdLst>
  <p:sldIdLst>
    <p:sldId id="256" r:id="rId5"/>
    <p:sldId id="578" r:id="rId6"/>
    <p:sldId id="572" r:id="rId7"/>
    <p:sldId id="573" r:id="rId8"/>
    <p:sldId id="584" r:id="rId9"/>
    <p:sldId id="581" r:id="rId10"/>
    <p:sldId id="577" r:id="rId11"/>
    <p:sldId id="576" r:id="rId12"/>
    <p:sldId id="558" r:id="rId13"/>
    <p:sldId id="574" r:id="rId14"/>
    <p:sldId id="575" r:id="rId15"/>
    <p:sldId id="579" r:id="rId16"/>
    <p:sldId id="585" r:id="rId17"/>
    <p:sldId id="511" r:id="rId18"/>
    <p:sldId id="513" r:id="rId19"/>
    <p:sldId id="538" r:id="rId20"/>
    <p:sldId id="593" r:id="rId21"/>
    <p:sldId id="548" r:id="rId22"/>
    <p:sldId id="550" r:id="rId23"/>
    <p:sldId id="514" r:id="rId24"/>
    <p:sldId id="547" r:id="rId25"/>
    <p:sldId id="546" r:id="rId26"/>
    <p:sldId id="531" r:id="rId27"/>
    <p:sldId id="616" r:id="rId28"/>
    <p:sldId id="589" r:id="rId29"/>
    <p:sldId id="595" r:id="rId30"/>
    <p:sldId id="596" r:id="rId31"/>
    <p:sldId id="598" r:id="rId32"/>
    <p:sldId id="594" r:id="rId33"/>
    <p:sldId id="599" r:id="rId34"/>
    <p:sldId id="614" r:id="rId35"/>
    <p:sldId id="601" r:id="rId36"/>
    <p:sldId id="608" r:id="rId37"/>
    <p:sldId id="597" r:id="rId38"/>
    <p:sldId id="609" r:id="rId39"/>
    <p:sldId id="613" r:id="rId40"/>
    <p:sldId id="615" r:id="rId41"/>
    <p:sldId id="610" r:id="rId42"/>
    <p:sldId id="603" r:id="rId43"/>
    <p:sldId id="612" r:id="rId44"/>
    <p:sldId id="605" r:id="rId45"/>
    <p:sldId id="590" r:id="rId46"/>
    <p:sldId id="535" r:id="rId47"/>
    <p:sldId id="611" r:id="rId48"/>
    <p:sldId id="536" r:id="rId49"/>
    <p:sldId id="587" r:id="rId50"/>
    <p:sldId id="588" r:id="rId51"/>
    <p:sldId id="591" r:id="rId52"/>
    <p:sldId id="59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7DF54"/>
    <a:srgbClr val="048C9A"/>
    <a:srgbClr val="FF2A79"/>
    <a:srgbClr val="800080"/>
    <a:srgbClr val="996633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>
      <p:cViewPr varScale="1">
        <p:scale>
          <a:sx n="91" d="100"/>
          <a:sy n="91" d="100"/>
        </p:scale>
        <p:origin x="85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8A3F5F03-7421-C344-8584-6F1940A19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393C9-467E-2D49-94DB-B7637CF65B9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41E5-47E0-8745-AF81-A6B153EB3C8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ea typeface="ヒラギノ角ゴ Pro W3" charset="0"/>
                <a:cs typeface="ヒラギノ角ゴ Pro W3" charset="0"/>
              </a:rPr>
              <a:t>Substitute for pc in 1-eta/M = ln(p/pc)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44A3-47F8-144D-8BD9-B1839282BC8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4C5A-8343-5A4A-A612-61ACFE219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4E57-339C-CE4E-9553-338C808B184B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BE8F-1130-5543-AFC4-E64B80351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2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B9F6-DA36-4744-B920-4864B42B2AE9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03B5-3D87-6044-AB9D-ED8E19ECD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9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8342-7EBB-3740-A181-62F44CE6DA4A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EF1F-DE62-4E43-8671-E8E8D66CBB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2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E8D1-D579-E340-B44C-165DBDD9C14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6F37-E4EE-3041-83DC-F5C5B28F2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669A-77C8-8E43-9A90-325FC39047A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15DD-948A-7E48-9820-0A32A6D80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AA25-BC12-724B-94CA-EA7EF7CD92D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E4DB-B1FA-BD4E-93F3-9A6028E803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2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1016-3E25-E54C-86BC-C3343852EBCC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8DBE-7EAF-1648-B5F9-D14EC36C4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3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E68E-E012-6B40-8A74-04AA6D5EDD99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DC00-519E-7843-B03E-A89043FF2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1A15-5347-DB41-B987-754FA448949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AEFC-DF2A-004D-813C-F5C75698B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60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105C-DABB-7E4C-8F64-13E498C2DFC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5295-3716-8549-8F36-448A231C4A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5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88FE-080F-6A43-AC42-0DE01D0B35A6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54B3-657F-8C44-850F-A398CCF799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BFB247C2-B996-DB43-B359-7736BC38EF1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22D19DBA-C20A-7444-AAEA-E93AC04CF3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6.  ‘</a:t>
            </a:r>
            <a:r>
              <a:rPr lang="en-CA" dirty="0">
                <a:solidFill>
                  <a:srgbClr val="0000FF"/>
                </a:solidFill>
              </a:rPr>
              <a:t>Industrial Quality’ </a:t>
            </a:r>
            <a:r>
              <a:rPr lang="en-CA" dirty="0" err="1">
                <a:solidFill>
                  <a:srgbClr val="0000FF"/>
                </a:solidFill>
              </a:rPr>
              <a:t>NorSand</a:t>
            </a:r>
            <a:r>
              <a:rPr lang="en-CA" dirty="0">
                <a:solidFill>
                  <a:srgbClr val="0000FF"/>
                </a:solidFill>
              </a:rPr>
              <a:t> (VBA)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sz="1000"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VBA code</a:t>
            </a:r>
          </a:p>
        </p:txBody>
      </p:sp>
      <p:pic>
        <p:nvPicPr>
          <p:cNvPr id="23554" name="Content Placeholder 5" descr="Screen Shot 2015-01-05 at 8.11.38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9052" r="5232" b="2591"/>
          <a:stretch>
            <a:fillRect/>
          </a:stretch>
        </p:blipFill>
        <p:spPr>
          <a:xfrm>
            <a:off x="228600" y="1143000"/>
            <a:ext cx="8737600" cy="46482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03990-8557-5A42-A7FB-FBBFAC0A09D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4419600" y="1066800"/>
            <a:ext cx="4724400" cy="6096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Functions vs Subroutines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Functions return a single value based on their input values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Function Mi (Mc, chi, lode, psi)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Function </a:t>
            </a:r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e_crit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(</a:t>
            </a:r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sigM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,….)</a:t>
            </a:r>
          </a:p>
          <a:p>
            <a:pPr lvl="2"/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Subroutines do not return anything... Results held in variables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Used for most of the critical state modelling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A75F2-AFE2-6547-9581-3FC33EF5C3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My bad programming practice…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915400" cy="5021262"/>
          </a:xfrm>
        </p:spPr>
        <p:txBody>
          <a:bodyPr/>
          <a:lstStyle/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ComSci disciples like “encapsulation”</a:t>
            </a:r>
          </a:p>
          <a:p>
            <a:pPr lvl="2"/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Everything used in a function/subroutine is passed to in in the “call”</a:t>
            </a:r>
            <a:endParaRPr lang="en-US" altLang="ja-JP" sz="20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2"/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Very “safe” programming practice</a:t>
            </a:r>
          </a:p>
          <a:p>
            <a:pPr lvl="2"/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But, leads to very long winded code to read</a:t>
            </a:r>
          </a:p>
          <a:p>
            <a:pPr lvl="2"/>
            <a:r>
              <a:rPr lang="en-US" sz="200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StrainRates (ep1, ep2,ep3, sig1, sig2, sig3, NorProp(), Dp, z2, z3)</a:t>
            </a:r>
          </a:p>
          <a:p>
            <a:pPr lvl="2"/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Global variable allow easy, english-like code</a:t>
            </a:r>
          </a:p>
          <a:p>
            <a:pPr lvl="2"/>
            <a:r>
              <a:rPr lang="en-US" sz="2000">
                <a:solidFill>
                  <a:srgbClr val="FF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GetPlasticStrainRates</a:t>
            </a:r>
          </a:p>
          <a:p>
            <a:pPr lvl="2"/>
            <a:r>
              <a:rPr lang="en-US" sz="20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Inputs, properties, outputs must be held “globally”  </a:t>
            </a:r>
          </a:p>
          <a:p>
            <a:pPr lvl="2"/>
            <a:r>
              <a:rPr lang="en-US" sz="20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Accessible to any routine</a:t>
            </a:r>
          </a:p>
          <a:p>
            <a:pPr lvl="2"/>
            <a:r>
              <a:rPr lang="en-US" sz="20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But, can be modified by any routine (accidentally…)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F026E-8DBD-4145-987C-DA4650AEF16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77B7-4400-4011-AACC-15A01C75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5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NorSand</a:t>
            </a:r>
            <a:r>
              <a:rPr lang="en-GB" dirty="0"/>
              <a:t> Calibration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90184-4AA6-4CC8-A153-AEC16B1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 to calibrate </a:t>
            </a:r>
            <a:r>
              <a:rPr lang="en-GB" dirty="0" err="1"/>
              <a:t>NorSand</a:t>
            </a:r>
            <a:endParaRPr lang="en-GB" dirty="0"/>
          </a:p>
          <a:p>
            <a:pPr lvl="1"/>
            <a:r>
              <a:rPr lang="en-GB" dirty="0"/>
              <a:t>Use </a:t>
            </a:r>
            <a:r>
              <a:rPr lang="en-GB" dirty="0" err="1"/>
              <a:t>Nerlerk</a:t>
            </a:r>
            <a:r>
              <a:rPr lang="en-GB" dirty="0"/>
              <a:t> 270 as the example</a:t>
            </a:r>
          </a:p>
          <a:p>
            <a:pPr lvl="1"/>
            <a:r>
              <a:rPr lang="en-GB" dirty="0"/>
              <a:t>Properties as per your values in Exercise 1</a:t>
            </a:r>
          </a:p>
          <a:p>
            <a:pPr lvl="1"/>
            <a:r>
              <a:rPr lang="en-GB" dirty="0"/>
              <a:t>Now think about drained stiffness and all the undrained behaviour</a:t>
            </a:r>
          </a:p>
          <a:p>
            <a:pPr lvl="1"/>
            <a:r>
              <a:rPr lang="en-GB" dirty="0"/>
              <a:t>Understand how </a:t>
            </a:r>
            <a:r>
              <a:rPr lang="en-GB" dirty="0" err="1"/>
              <a:t>G</a:t>
            </a:r>
            <a:r>
              <a:rPr lang="en-GB" baseline="-25000" dirty="0" err="1"/>
              <a:t>max</a:t>
            </a:r>
            <a:r>
              <a:rPr lang="en-GB" dirty="0"/>
              <a:t> affects undrained behaviour</a:t>
            </a:r>
            <a:br>
              <a:rPr lang="en-GB" dirty="0"/>
            </a:br>
            <a:endParaRPr lang="en-GB" dirty="0"/>
          </a:p>
          <a:p>
            <a:r>
              <a:rPr lang="en-GB" dirty="0"/>
              <a:t>Learn to modify </a:t>
            </a:r>
            <a:r>
              <a:rPr lang="en-GB" dirty="0" err="1"/>
              <a:t>NorSand</a:t>
            </a:r>
            <a:endParaRPr lang="en-GB" dirty="0"/>
          </a:p>
          <a:p>
            <a:pPr lvl="1"/>
            <a:r>
              <a:rPr lang="en-GB" dirty="0"/>
              <a:t>NS is a framework with options</a:t>
            </a:r>
          </a:p>
          <a:p>
            <a:pPr lvl="1"/>
            <a:r>
              <a:rPr lang="en-GB" dirty="0" err="1"/>
              <a:t>M</a:t>
            </a:r>
            <a:r>
              <a:rPr lang="en-GB" baseline="-25000" dirty="0" err="1"/>
              <a:t>mobilized</a:t>
            </a:r>
            <a:r>
              <a:rPr lang="en-GB" dirty="0"/>
              <a:t> is an open issue in Geotech</a:t>
            </a:r>
          </a:p>
          <a:p>
            <a:pPr lvl="1"/>
            <a:r>
              <a:rPr lang="en-GB" dirty="0"/>
              <a:t>CSL can have different forms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C4813-CAF3-470B-B47A-4D2879B5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2EB91-F3BB-44AE-846E-F82B06AE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4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NorSand Calibration - Purpose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Purpose of the calibration ?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Subsequently getting accurate </a:t>
            </a:r>
            <a:r>
              <a:rPr lang="en-US" i="1" dirty="0">
                <a:latin typeface="Symbol" panose="05050102010706020507" pitchFamily="18" charset="2"/>
                <a:ea typeface="ヒラギノ角ゴ Pro W3" charset="0"/>
                <a:cs typeface="ヒラギノ角ゴ Pro W3" charset="0"/>
              </a:rPr>
              <a:t>y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from CPT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Engineering ‘hand’ calculations (e.g.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s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u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/</a:t>
            </a:r>
            <a:r>
              <a:rPr lang="en-US" dirty="0">
                <a:latin typeface="Symbol" panose="05050102010706020507" pitchFamily="18" charset="2"/>
                <a:ea typeface="ヒラギノ角ゴ Pro W3" charset="0"/>
                <a:cs typeface="ヒラギノ角ゴ Pro W3" charset="0"/>
              </a:rPr>
              <a:t>s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v0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for stability analyses)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FE / FD analysis</a:t>
            </a: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What’s NOT the purpose of the calibration ? 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Getting a fantastic match between the experimental and theoretical curves for a single test </a:t>
            </a:r>
            <a:r>
              <a:rPr lang="mr-IN" dirty="0">
                <a:latin typeface="Arial" charset="0"/>
                <a:ea typeface="ヒラギノ角ゴ Pro W3" charset="0"/>
                <a:cs typeface="ヒラギノ角ゴ Pro W3" charset="0"/>
              </a:rPr>
              <a:t>–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if this calibration is not representative of the majority of tests</a:t>
            </a:r>
            <a:r>
              <a:rPr lang="mr-IN" dirty="0">
                <a:latin typeface="Arial" charset="0"/>
                <a:ea typeface="ヒラギノ角ゴ Pro W3" charset="0"/>
                <a:cs typeface="ヒラギノ角ゴ Pro W3" charset="0"/>
              </a:rPr>
              <a:t>…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EA402-1C8E-FB49-84C3-6F5C585BC86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NorSand Calibration -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SINGLE SET of material properties is required</a:t>
            </a:r>
            <a:br>
              <a:rPr lang="en-US" dirty="0"/>
            </a:br>
            <a:r>
              <a:rPr lang="en-US" dirty="0"/>
              <a:t>Already calibrated in Exercise 1: </a:t>
            </a:r>
            <a:r>
              <a:rPr lang="en-US" i="1" dirty="0">
                <a:solidFill>
                  <a:srgbClr val="002060"/>
                </a:solidFill>
                <a:latin typeface="Symbol" panose="05050102010706020507" pitchFamily="18" charset="2"/>
              </a:rPr>
              <a:t>G, l, M, N, 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Same properties should fit all of the tests reasonably well</a:t>
            </a:r>
          </a:p>
          <a:p>
            <a:pPr lvl="2">
              <a:defRPr/>
            </a:pPr>
            <a:r>
              <a:rPr lang="en-US" dirty="0"/>
              <a:t>Where necessary bias your “best” fits to in situ conditions</a:t>
            </a:r>
          </a:p>
          <a:p>
            <a:pPr lvl="2">
              <a:defRPr/>
            </a:pPr>
            <a:r>
              <a:rPr lang="en-US" dirty="0"/>
              <a:t>Flag exceptions for further consideration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Open for calibration:</a:t>
            </a:r>
          </a:p>
          <a:p>
            <a:pPr lvl="2">
              <a:defRPr/>
            </a:pPr>
            <a:r>
              <a:rPr lang="en-US" dirty="0"/>
              <a:t>Plastic hardening H</a:t>
            </a:r>
          </a:p>
          <a:p>
            <a:pPr lvl="2">
              <a:defRPr/>
            </a:pPr>
            <a:r>
              <a:rPr lang="en-US" dirty="0"/>
              <a:t>Elastic shear modulus: G</a:t>
            </a:r>
          </a:p>
          <a:p>
            <a:pPr lvl="2">
              <a:defRPr/>
            </a:pPr>
            <a:r>
              <a:rPr lang="en-US" dirty="0"/>
              <a:t>Actual state parameter of test (laboratory testing error)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requires ENGINEERING JUDGMENT…….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	and while you’ll find silly fits exist, there is no unique “correct” fit.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B9130-4FF5-384A-AA62-49BC2C92251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Nerlerk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Data “Summary &amp; Properties”</a:t>
            </a:r>
            <a:endParaRPr lang="en-US" baseline="-25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F437D-850B-4F47-B8DF-5EBC7BCF9EC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733800" y="1371600"/>
            <a:ext cx="1676400" cy="12192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05B8-5B7B-4A09-B14B-DFA9701CFF40}"/>
              </a:ext>
            </a:extLst>
          </p:cNvPr>
          <p:cNvSpPr txBox="1"/>
          <p:nvPr/>
        </p:nvSpPr>
        <p:spPr>
          <a:xfrm>
            <a:off x="5372100" y="1071561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…from Exercise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Modelling drained tests</a:t>
            </a:r>
          </a:p>
        </p:txBody>
      </p:sp>
      <p:pic>
        <p:nvPicPr>
          <p:cNvPr id="21506" name="Content Placeholder 5" descr="Screen Shot 2015-01-05 at 5.18.0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646" r="3146"/>
          <a:stretch>
            <a:fillRect/>
          </a:stretch>
        </p:blipFill>
        <p:spPr>
          <a:xfrm>
            <a:off x="228600" y="990600"/>
            <a:ext cx="8686800" cy="497998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5573C-0195-D943-8231-6B03F1850D9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1981200" y="3657600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657600"/>
            <a:ext cx="6019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1: ‘state’ variables – choose for test initial conditions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     </a:t>
            </a:r>
            <a:r>
              <a:rPr lang="en-US" sz="1800" i="1" dirty="0">
                <a:solidFill>
                  <a:srgbClr val="0000FF"/>
                </a:solidFill>
              </a:rPr>
              <a:t>minor change in </a:t>
            </a:r>
            <a:r>
              <a:rPr lang="en-US" sz="1800" i="1" dirty="0">
                <a:solidFill>
                  <a:srgbClr val="0000FF"/>
                </a:solidFill>
                <a:latin typeface="Symbol" panose="05050102010706020507" pitchFamily="18" charset="2"/>
              </a:rPr>
              <a:t>y</a:t>
            </a:r>
            <a:r>
              <a:rPr lang="en-US" sz="1800" i="1" dirty="0">
                <a:solidFill>
                  <a:srgbClr val="0000FF"/>
                </a:solidFill>
              </a:rPr>
              <a:t> from lab value ok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BFB0F0-696C-4104-8EB1-12F9B221B417}"/>
              </a:ext>
            </a:extLst>
          </p:cNvPr>
          <p:cNvSpPr/>
          <p:nvPr/>
        </p:nvSpPr>
        <p:spPr bwMode="auto">
          <a:xfrm>
            <a:off x="1447800" y="3581400"/>
            <a:ext cx="457200" cy="609600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D6CE6A-458A-4ECB-8C83-386F6FA51721}"/>
              </a:ext>
            </a:extLst>
          </p:cNvPr>
          <p:cNvSpPr/>
          <p:nvPr/>
        </p:nvSpPr>
        <p:spPr bwMode="auto">
          <a:xfrm>
            <a:off x="1447800" y="3048000"/>
            <a:ext cx="457200" cy="412750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2" name="Left Arrow 7">
            <a:extLst>
              <a:ext uri="{FF2B5EF4-FFF2-40B4-BE49-F238E27FC236}">
                <a16:creationId xmlns:a16="http://schemas.microsoft.com/office/drawing/2014/main" id="{425F336A-235A-4C8B-83F5-8B4E36467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2A63C-E28D-4452-8A04-2DCBCD2C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02114"/>
            <a:ext cx="5638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2: Elastic properties – set from geophysical data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E43455-B2C4-4881-B03D-370AB1099C72}"/>
              </a:ext>
            </a:extLst>
          </p:cNvPr>
          <p:cNvSpPr/>
          <p:nvPr/>
        </p:nvSpPr>
        <p:spPr bwMode="auto">
          <a:xfrm>
            <a:off x="1447800" y="2667000"/>
            <a:ext cx="457200" cy="260350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5" name="Left Arrow 7">
            <a:extLst>
              <a:ext uri="{FF2B5EF4-FFF2-40B4-BE49-F238E27FC236}">
                <a16:creationId xmlns:a16="http://schemas.microsoft.com/office/drawing/2014/main" id="{6CBD5681-12A5-420D-B3CA-B41C5136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90800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966DB-3D1C-4F44-85EF-2B1CD108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47890"/>
            <a:ext cx="5638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3: Vary H</a:t>
            </a:r>
            <a:r>
              <a:rPr lang="en-US" sz="2000" baseline="-25000" dirty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0000FF"/>
                </a:solidFill>
              </a:rPr>
              <a:t> to fit test</a:t>
            </a:r>
          </a:p>
        </p:txBody>
      </p:sp>
    </p:spTree>
    <p:extLst>
      <p:ext uri="{BB962C8B-B14F-4D97-AF65-F5344CB8AC3E}">
        <p14:creationId xmlns:p14="http://schemas.microsoft.com/office/powerpoint/2010/main" val="12768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1028699"/>
            <a:ext cx="4127500" cy="4955629"/>
          </a:xfrm>
          <a:prstGeom prst="rect">
            <a:avLst/>
          </a:prstGeom>
        </p:spPr>
      </p:pic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1: Choosing initial state variables……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E8D2B-2475-0248-92F6-95D1F0A95DD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9157" name="Rounded Rectangle 11"/>
          <p:cNvSpPr>
            <a:spLocks noChangeArrowheads="1"/>
          </p:cNvSpPr>
          <p:nvPr/>
        </p:nvSpPr>
        <p:spPr bwMode="auto">
          <a:xfrm>
            <a:off x="3657600" y="4724400"/>
            <a:ext cx="2438400" cy="13716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72200" y="4191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/>
              <a:t>small changes to </a:t>
            </a:r>
            <a:r>
              <a:rPr lang="en-US" dirty="0">
                <a:latin typeface="Symbol" charset="0"/>
                <a:cs typeface="Symbol" charset="0"/>
              </a:rPr>
              <a:t>y</a:t>
            </a:r>
            <a:r>
              <a:rPr lang="en-US" baseline="-25000" dirty="0">
                <a:latin typeface="Symbol" charset="0"/>
                <a:cs typeface="Symbol" charset="0"/>
              </a:rPr>
              <a:t>0</a:t>
            </a:r>
            <a:r>
              <a:rPr lang="en-US" dirty="0"/>
              <a:t> allowed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19800" y="5029200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/>
              <a:t>η</a:t>
            </a:r>
            <a:r>
              <a:rPr lang="en-US" baseline="-25000" dirty="0"/>
              <a:t>0</a:t>
            </a:r>
            <a:r>
              <a:rPr lang="en-US" dirty="0"/>
              <a:t> = 0.0 for these tests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72200" y="5874603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/>
              <a:t>may increase OCR </a:t>
            </a:r>
          </a:p>
          <a:p>
            <a:pPr algn="ctr" eaLnBrk="1" hangingPunct="1"/>
            <a:r>
              <a:rPr lang="en-US" dirty="0"/>
              <a:t>for CIU if needed</a:t>
            </a:r>
          </a:p>
        </p:txBody>
      </p:sp>
      <p:cxnSp>
        <p:nvCxnSpPr>
          <p:cNvPr id="6" name="Straight Arrow Connector 5"/>
          <p:cNvCxnSpPr>
            <a:cxnSpLocks noChangeShapeType="1"/>
            <a:stCxn id="2" idx="1"/>
          </p:cNvCxnSpPr>
          <p:nvPr/>
        </p:nvCxnSpPr>
        <p:spPr bwMode="auto">
          <a:xfrm flipH="1">
            <a:off x="5410200" y="4606132"/>
            <a:ext cx="762000" cy="3468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5486400" y="5334000"/>
            <a:ext cx="76200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10200" y="5867400"/>
            <a:ext cx="838200" cy="2238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24600" y="3845868"/>
            <a:ext cx="22860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FF"/>
                </a:solidFill>
                <a:latin typeface="Symbol" charset="0"/>
                <a:cs typeface="Symbol" charset="0"/>
              </a:rPr>
              <a:t>Dy</a:t>
            </a:r>
            <a:r>
              <a:rPr lang="en-US" baseline="-25000" dirty="0">
                <a:solidFill>
                  <a:srgbClr val="0000FF"/>
                </a:solidFill>
                <a:latin typeface="Symbol" charset="0"/>
                <a:cs typeface="Symbol" charset="0"/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 ± 0.02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8077200" cy="493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</a:t>
            </a:r>
            <a:r>
              <a:rPr lang="en-US" dirty="0" err="1"/>
              <a:t>Nerlerk</a:t>
            </a:r>
            <a:r>
              <a:rPr lang="en-US" dirty="0"/>
              <a:t> elastic shear modulus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086F7-8B62-BA40-9930-EEB4B7AD788D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BD22-6243-2D45-B4AB-8091CFB6C0C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178086"/>
              </p:ext>
            </p:extLst>
          </p:nvPr>
        </p:nvGraphicFramePr>
        <p:xfrm>
          <a:off x="5918200" y="4648200"/>
          <a:ext cx="299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4" imgW="1498600" imgH="571500" progId="Equation.3">
                  <p:embed/>
                </p:oleObj>
              </mc:Choice>
              <mc:Fallback>
                <p:oleObj name="Equation" r:id="rId4" imgW="1498600" imgH="5715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648200"/>
                        <a:ext cx="29972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58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82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Soil mechanics has to wait 30 mins…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293938"/>
            <a:ext cx="8686800" cy="5021262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Need to know some VBA techniques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Packaged for you in “open code”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Quickly overview VBA and then you jump in…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0E1BEB-7FFC-A24D-B5D0-F6F74C4B7C18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6124A-0CDB-104E-850A-37E4994890E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A4915-ED8E-4795-A41B-AAA56B84E444}"/>
              </a:ext>
            </a:extLst>
          </p:cNvPr>
          <p:cNvSpPr txBox="1"/>
          <p:nvPr/>
        </p:nvSpPr>
        <p:spPr>
          <a:xfrm>
            <a:off x="228600" y="1066800"/>
            <a:ext cx="8686800" cy="83099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8C9A"/>
                </a:solidFill>
              </a:rPr>
              <a:t>    You are now at the limit of what should be done in Excel   </a:t>
            </a:r>
          </a:p>
          <a:p>
            <a:pPr algn="ctr"/>
            <a:r>
              <a:rPr lang="en-US" dirty="0">
                <a:solidFill>
                  <a:srgbClr val="048C9A"/>
                </a:solidFill>
              </a:rPr>
              <a:t>worksheets.  We now need to do things as an engineer…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1028699"/>
            <a:ext cx="4127500" cy="4955629"/>
          </a:xfrm>
          <a:prstGeom prst="rect">
            <a:avLst/>
          </a:prstGeom>
        </p:spPr>
      </p:pic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3: Calibration – fitting H…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58E3D-3282-924C-AAA2-809ECAD9AF2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0" y="3657600"/>
            <a:ext cx="4572000" cy="114300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29000" y="3048000"/>
            <a:ext cx="2819400" cy="68580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8788" y="2570389"/>
            <a:ext cx="2436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FF"/>
                </a:solidFill>
              </a:rPr>
              <a:t>First pass choose H</a:t>
            </a:r>
            <a:r>
              <a:rPr lang="en-US" sz="3200" baseline="-25000" dirty="0">
                <a:solidFill>
                  <a:srgbClr val="FF00FF"/>
                </a:solidFill>
                <a:latin typeface="Symbol" charset="0"/>
              </a:rPr>
              <a:t>y</a:t>
            </a:r>
            <a:r>
              <a:rPr lang="en-US" dirty="0">
                <a:solidFill>
                  <a:srgbClr val="FF00FF"/>
                </a:solidFill>
              </a:rPr>
              <a:t> = 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EAC744-18EB-4958-8BDC-8D3A47EA75AF}"/>
              </a:ext>
            </a:extLst>
          </p:cNvPr>
          <p:cNvCxnSpPr/>
          <p:nvPr/>
        </p:nvCxnSpPr>
        <p:spPr bwMode="auto">
          <a:xfrm>
            <a:off x="2578100" y="3200400"/>
            <a:ext cx="1689100" cy="190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74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Example fit of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NorSand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drained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1441-1A25-1C47-9224-750EEC2AC3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867399" cy="47961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01" y="914400"/>
            <a:ext cx="4222699" cy="4978440"/>
          </a:xfrm>
          <a:prstGeom prst="rect">
            <a:avLst/>
          </a:prstGeom>
        </p:spPr>
      </p:pic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NorSand Calibration – finally to H……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F0BE3-5158-FA4C-AD2B-4DC6E06ECDC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724400" y="2362200"/>
            <a:ext cx="685800" cy="358140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47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264594" cy="4241800"/>
          </a:xfrm>
          <a:prstGeom prst="rect">
            <a:avLst/>
          </a:prstGeom>
        </p:spPr>
      </p:pic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NorSand Calibration – 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8A4E25-BC9E-2B49-9A3E-04180966694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AFF4A-656B-0840-B60F-774D9663A00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2514600" y="2819400"/>
            <a:ext cx="4826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/>
              <a:t>On “Summary &amp; Properties” sheet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895600" y="3657600"/>
            <a:ext cx="3544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/>
              <a:t>Paste in as “values only”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743200" y="4724400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/>
              <a:t>Note that below this paste there is a track on Δ</a:t>
            </a:r>
            <a:r>
              <a:rPr lang="en-US" dirty="0">
                <a:latin typeface="Symbol" charset="0"/>
                <a:cs typeface="Symbol" charset="0"/>
              </a:rPr>
              <a:t>y</a:t>
            </a:r>
            <a:r>
              <a:rPr lang="en-US" baseline="-25000" dirty="0">
                <a:latin typeface="Symbol" charset="0"/>
                <a:cs typeface="Symbol" charset="0"/>
              </a:rPr>
              <a:t>0</a:t>
            </a:r>
            <a:r>
              <a:rPr lang="en-US" dirty="0">
                <a:latin typeface="Symbol" charset="0"/>
                <a:cs typeface="Symbol" charset="0"/>
              </a:rPr>
              <a:t> </a:t>
            </a:r>
            <a:r>
              <a:rPr lang="en-US" dirty="0">
                <a:latin typeface="+mj-lt"/>
                <a:cs typeface="Symbol" charset="0"/>
              </a:rPr>
              <a:t>and a plot </a:t>
            </a:r>
            <a:r>
              <a:rPr lang="en-US" dirty="0"/>
              <a:t>of Δ</a:t>
            </a:r>
            <a:r>
              <a:rPr lang="en-US" dirty="0">
                <a:latin typeface="Symbol" charset="0"/>
                <a:cs typeface="Symbol" charset="0"/>
              </a:rPr>
              <a:t>y</a:t>
            </a:r>
            <a:r>
              <a:rPr lang="en-US" baseline="-25000" dirty="0">
                <a:latin typeface="Symbol" charset="0"/>
                <a:cs typeface="Symbol" charset="0"/>
              </a:rPr>
              <a:t>0</a:t>
            </a:r>
            <a:r>
              <a:rPr lang="en-US" dirty="0">
                <a:latin typeface="Symbol" charset="0"/>
                <a:cs typeface="Symbol" charset="0"/>
              </a:rPr>
              <a:t> </a:t>
            </a:r>
            <a:r>
              <a:rPr lang="en-US" dirty="0">
                <a:latin typeface="+mj-lt"/>
                <a:cs typeface="Symbol" charset="0"/>
              </a:rPr>
              <a:t>vs. p’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9AF2-1890-4AA1-B0A0-0729601D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Bias check on </a:t>
            </a:r>
            <a:r>
              <a:rPr lang="en-GB" i="1" dirty="0">
                <a:latin typeface="Symbol" panose="05050102010706020507" pitchFamily="18" charset="2"/>
              </a:rPr>
              <a:t>y</a:t>
            </a:r>
            <a:r>
              <a:rPr lang="en-GB" dirty="0"/>
              <a:t>  testing error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2F9920-1042-412F-B9E4-30CAB8D07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47800"/>
            <a:ext cx="6915730" cy="4191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A13F9-D4B9-4CA3-9114-A7BB2899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88A52-3088-428A-ACAF-1549F662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C8134-D10D-4355-8202-017B5619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057400"/>
            <a:ext cx="1295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FF"/>
                </a:solidFill>
                <a:latin typeface="Symbol" charset="0"/>
                <a:cs typeface="Symbol" charset="0"/>
              </a:rPr>
              <a:t>Dy</a:t>
            </a:r>
            <a:r>
              <a:rPr lang="en-US" sz="1800" baseline="-25000" dirty="0">
                <a:solidFill>
                  <a:srgbClr val="0000FF"/>
                </a:solidFill>
                <a:latin typeface="Symbol" charset="0"/>
                <a:cs typeface="Symbol" charset="0"/>
              </a:rPr>
              <a:t>0</a:t>
            </a:r>
            <a:r>
              <a:rPr lang="en-US" sz="1800" dirty="0">
                <a:solidFill>
                  <a:srgbClr val="0000FF"/>
                </a:solidFill>
              </a:rPr>
              <a:t> ± 0.02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9B30ED-5480-43F3-9771-4C7ADDE14FA7}"/>
              </a:ext>
            </a:extLst>
          </p:cNvPr>
          <p:cNvCxnSpPr/>
          <p:nvPr/>
        </p:nvCxnSpPr>
        <p:spPr bwMode="auto">
          <a:xfrm>
            <a:off x="990600" y="3124200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815FDC-F1D0-4C34-9CD4-57646237D0F4}"/>
              </a:ext>
            </a:extLst>
          </p:cNvPr>
          <p:cNvCxnSpPr/>
          <p:nvPr/>
        </p:nvCxnSpPr>
        <p:spPr bwMode="auto">
          <a:xfrm>
            <a:off x="990600" y="3886200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CAAAD1-D00C-4318-A3BD-61B124B84BD7}"/>
              </a:ext>
            </a:extLst>
          </p:cNvPr>
          <p:cNvSpPr txBox="1"/>
          <p:nvPr/>
        </p:nvSpPr>
        <p:spPr>
          <a:xfrm>
            <a:off x="153988" y="3182035"/>
            <a:ext cx="182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Accuracy from water content measurement by ASTM procedures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682E4EF-1626-41B7-8D90-365A476F0CC5}"/>
              </a:ext>
            </a:extLst>
          </p:cNvPr>
          <p:cNvSpPr/>
          <p:nvPr/>
        </p:nvSpPr>
        <p:spPr bwMode="auto">
          <a:xfrm>
            <a:off x="1067594" y="3886200"/>
            <a:ext cx="304006" cy="297846"/>
          </a:xfrm>
          <a:prstGeom prst="upArrow">
            <a:avLst/>
          </a:prstGeom>
          <a:solidFill>
            <a:schemeClr val="accent5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26F43B65-A6B7-476E-B849-29255E330258}"/>
              </a:ext>
            </a:extLst>
          </p:cNvPr>
          <p:cNvSpPr/>
          <p:nvPr/>
        </p:nvSpPr>
        <p:spPr bwMode="auto">
          <a:xfrm flipV="1">
            <a:off x="1066800" y="2826353"/>
            <a:ext cx="304006" cy="297847"/>
          </a:xfrm>
          <a:prstGeom prst="upArrow">
            <a:avLst/>
          </a:prstGeom>
          <a:solidFill>
            <a:schemeClr val="accent5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0CE082-87B2-467D-9045-4F235D69A21A}"/>
              </a:ext>
            </a:extLst>
          </p:cNvPr>
          <p:cNvCxnSpPr/>
          <p:nvPr/>
        </p:nvCxnSpPr>
        <p:spPr bwMode="auto">
          <a:xfrm flipV="1">
            <a:off x="3048001" y="3048000"/>
            <a:ext cx="5029199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1FF209-92C4-495F-938D-B8D0AE651EE5}"/>
              </a:ext>
            </a:extLst>
          </p:cNvPr>
          <p:cNvSpPr txBox="1"/>
          <p:nvPr/>
        </p:nvSpPr>
        <p:spPr>
          <a:xfrm>
            <a:off x="3048001" y="4033987"/>
            <a:ext cx="548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Bias in error with p′ = sub-optimal CSL</a:t>
            </a:r>
          </a:p>
        </p:txBody>
      </p:sp>
    </p:spTree>
    <p:extLst>
      <p:ext uri="{BB962C8B-B14F-4D97-AF65-F5344CB8AC3E}">
        <p14:creationId xmlns:p14="http://schemas.microsoft.com/office/powerpoint/2010/main" val="34409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4BB4-CEA9-4A7F-8109-967E0139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Calibration procedure: </a:t>
            </a:r>
            <a:r>
              <a:rPr lang="en-GB" i="1" u="sng" dirty="0"/>
              <a:t>drained</a:t>
            </a:r>
            <a:r>
              <a:rPr lang="en-GB" dirty="0"/>
              <a:t>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4A158-F635-4DF6-B8BB-E851096F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with drained tests</a:t>
            </a:r>
          </a:p>
          <a:p>
            <a:endParaRPr lang="en-GB" dirty="0"/>
          </a:p>
          <a:p>
            <a:r>
              <a:rPr lang="en-GB" dirty="0"/>
              <a:t>Best-fit each in turn </a:t>
            </a:r>
          </a:p>
          <a:p>
            <a:endParaRPr lang="en-GB" dirty="0"/>
          </a:p>
          <a:p>
            <a:r>
              <a:rPr lang="en-GB" dirty="0"/>
              <a:t>Copy fit-parameters to ‘summary’ so you can see trends emerging</a:t>
            </a:r>
          </a:p>
          <a:p>
            <a:endParaRPr lang="en-GB" dirty="0"/>
          </a:p>
          <a:p>
            <a:r>
              <a:rPr lang="en-GB" dirty="0"/>
              <a:t>Keep copy of your fit using ‘paste special’ + ‘enhanced metafile’</a:t>
            </a:r>
          </a:p>
          <a:p>
            <a:endParaRPr lang="en-GB" dirty="0"/>
          </a:p>
          <a:p>
            <a:r>
              <a:rPr lang="en-GB" dirty="0"/>
              <a:t>When happy with drained move to undrained</a:t>
            </a:r>
          </a:p>
          <a:p>
            <a:pPr lvl="2"/>
            <a:r>
              <a:rPr lang="en-GB" dirty="0"/>
              <a:t>Must retain H trend from drained</a:t>
            </a:r>
          </a:p>
          <a:p>
            <a:pPr lvl="2"/>
            <a:r>
              <a:rPr lang="en-GB" dirty="0" err="1"/>
              <a:t>G</a:t>
            </a:r>
            <a:r>
              <a:rPr lang="en-GB" baseline="-25000" dirty="0" err="1"/>
              <a:t>max</a:t>
            </a:r>
            <a:r>
              <a:rPr lang="en-GB" dirty="0"/>
              <a:t> open to question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9CBA-7C62-49D5-974E-44A3FF8C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72D51-20F0-4129-BF92-B46174FA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1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D7CB-B22D-44B9-AD09-B68936AD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calibration result and trends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105E0-129D-4635-AC02-08A17728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68FC4-EE86-47F6-B397-C19AC1D5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165AC-1A2A-4742-9680-9907E942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4" r="-1358" b="711"/>
          <a:stretch/>
        </p:blipFill>
        <p:spPr bwMode="auto">
          <a:xfrm>
            <a:off x="304800" y="1143000"/>
            <a:ext cx="458689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C9742-F12E-499B-A14E-80C557096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" t="1" r="14801" b="2017"/>
          <a:stretch/>
        </p:blipFill>
        <p:spPr>
          <a:xfrm>
            <a:off x="5334000" y="2133599"/>
            <a:ext cx="3581400" cy="2525151"/>
          </a:xfrm>
          <a:prstGeom prst="rect">
            <a:avLst/>
          </a:prstGeom>
        </p:spPr>
      </p:pic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FE09ECC2-E421-43AC-9F36-01AE5A71F18D}"/>
              </a:ext>
            </a:extLst>
          </p:cNvPr>
          <p:cNvSpPr/>
          <p:nvPr/>
        </p:nvSpPr>
        <p:spPr bwMode="auto">
          <a:xfrm>
            <a:off x="4648200" y="3086100"/>
            <a:ext cx="685800" cy="685800"/>
          </a:xfrm>
          <a:prstGeom prst="striped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C1613-F122-440D-90D9-35A1E02CB855}"/>
              </a:ext>
            </a:extLst>
          </p:cNvPr>
          <p:cNvSpPr txBox="1"/>
          <p:nvPr/>
        </p:nvSpPr>
        <p:spPr>
          <a:xfrm>
            <a:off x="4953000" y="16719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Trend line fitted using H</a:t>
            </a:r>
            <a:r>
              <a:rPr lang="en-GB" baseline="-25000" dirty="0">
                <a:solidFill>
                  <a:srgbClr val="92D050"/>
                </a:solidFill>
              </a:rPr>
              <a:t>0</a:t>
            </a:r>
            <a:r>
              <a:rPr lang="en-GB" dirty="0">
                <a:solidFill>
                  <a:srgbClr val="92D050"/>
                </a:solidFill>
              </a:rPr>
              <a:t>, H</a:t>
            </a:r>
            <a:r>
              <a:rPr lang="en-GB" dirty="0">
                <a:solidFill>
                  <a:srgbClr val="92D050"/>
                </a:solidFill>
                <a:latin typeface="Symbol" panose="05050102010706020507" pitchFamily="18" charset="2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079658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96FA62-F3AB-4AD6-A4DF-8841CB89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 to calibrate </a:t>
            </a:r>
            <a:r>
              <a:rPr lang="en-GB" i="1" u="sng" dirty="0"/>
              <a:t>drained</a:t>
            </a:r>
            <a:r>
              <a:rPr lang="en-GB" dirty="0"/>
              <a:t> tests   </a:t>
            </a:r>
            <a:r>
              <a:rPr lang="en-GB" sz="3600" b="0" dirty="0" err="1">
                <a:solidFill>
                  <a:srgbClr val="00B0F0"/>
                </a:solidFill>
              </a:rPr>
              <a:t>Tests</a:t>
            </a:r>
            <a:r>
              <a:rPr lang="en-GB" sz="3600" b="0" dirty="0">
                <a:solidFill>
                  <a:srgbClr val="00B0F0"/>
                </a:solidFill>
              </a:rPr>
              <a:t> 1 - 5</a:t>
            </a:r>
            <a:endParaRPr lang="en-GB" b="0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10C24-28CC-46A6-8030-C23940E3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61394-6EC0-40F4-AC83-75A931F9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1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7F5B-5BA2-4552-9C47-705E950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Undrained Tests…</a:t>
            </a:r>
            <a:br>
              <a:rPr lang="en-GB" dirty="0"/>
            </a:br>
            <a:br>
              <a:rPr lang="en-GB" dirty="0"/>
            </a:br>
            <a:r>
              <a:rPr lang="en-GB" sz="3600" dirty="0" err="1">
                <a:solidFill>
                  <a:srgbClr val="00B0F0"/>
                </a:solidFill>
              </a:rPr>
              <a:t>G</a:t>
            </a:r>
            <a:r>
              <a:rPr lang="en-GB" sz="3600" baseline="-25000" dirty="0" err="1">
                <a:solidFill>
                  <a:srgbClr val="00B0F0"/>
                </a:solidFill>
              </a:rPr>
              <a:t>max</a:t>
            </a:r>
            <a:r>
              <a:rPr lang="en-GB" sz="3600" dirty="0">
                <a:solidFill>
                  <a:srgbClr val="00B0F0"/>
                </a:solidFill>
              </a:rPr>
              <a:t> and OCR</a:t>
            </a:r>
            <a:br>
              <a:rPr lang="en-GB" sz="3600" dirty="0">
                <a:solidFill>
                  <a:srgbClr val="00B0F0"/>
                </a:solidFill>
              </a:rPr>
            </a:b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43F82-E0A6-410A-9109-BE3FA943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48342-7EBB-3740-A181-62F44CE6DA4A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0A6FB-761A-4058-9970-C9310D52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0EF1F-DE62-4E43-8671-E8E8D66CBBB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53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Modelling </a:t>
            </a:r>
            <a:r>
              <a:rPr lang="en-US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undrained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tests</a:t>
            </a:r>
          </a:p>
        </p:txBody>
      </p:sp>
      <p:pic>
        <p:nvPicPr>
          <p:cNvPr id="21506" name="Content Placeholder 5" descr="Screen Shot 2015-01-05 at 5.18.0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646" r="3146"/>
          <a:stretch>
            <a:fillRect/>
          </a:stretch>
        </p:blipFill>
        <p:spPr>
          <a:xfrm>
            <a:off x="228600" y="990600"/>
            <a:ext cx="8686800" cy="497998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5573C-0195-D943-8231-6B03F1850D9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1981200" y="3657600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657600"/>
            <a:ext cx="6019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1: ‘state’ variables – choose for test initial conditions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     </a:t>
            </a:r>
            <a:r>
              <a:rPr lang="en-US" sz="1800" i="1" dirty="0">
                <a:solidFill>
                  <a:srgbClr val="0000FF"/>
                </a:solidFill>
              </a:rPr>
              <a:t>minor change in </a:t>
            </a:r>
            <a:r>
              <a:rPr lang="en-US" sz="1800" i="1" dirty="0">
                <a:solidFill>
                  <a:srgbClr val="0000FF"/>
                </a:solidFill>
                <a:latin typeface="Symbol" panose="05050102010706020507" pitchFamily="18" charset="2"/>
              </a:rPr>
              <a:t>y</a:t>
            </a:r>
            <a:r>
              <a:rPr lang="en-US" sz="1800" i="1" dirty="0">
                <a:solidFill>
                  <a:srgbClr val="0000FF"/>
                </a:solidFill>
              </a:rPr>
              <a:t> from lab value ok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BFB0F0-696C-4104-8EB1-12F9B221B417}"/>
              </a:ext>
            </a:extLst>
          </p:cNvPr>
          <p:cNvSpPr/>
          <p:nvPr/>
        </p:nvSpPr>
        <p:spPr bwMode="auto">
          <a:xfrm>
            <a:off x="1447800" y="3581400"/>
            <a:ext cx="457200" cy="609600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D6CE6A-458A-4ECB-8C83-386F6FA51721}"/>
              </a:ext>
            </a:extLst>
          </p:cNvPr>
          <p:cNvSpPr/>
          <p:nvPr/>
        </p:nvSpPr>
        <p:spPr bwMode="auto">
          <a:xfrm>
            <a:off x="1419837" y="2647890"/>
            <a:ext cx="457200" cy="323910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2" name="Left Arrow 7">
            <a:extLst>
              <a:ext uri="{FF2B5EF4-FFF2-40B4-BE49-F238E27FC236}">
                <a16:creationId xmlns:a16="http://schemas.microsoft.com/office/drawing/2014/main" id="{425F336A-235A-4C8B-83F5-8B4E36467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118" y="2565738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2A63C-E28D-4452-8A04-2DCBCD2C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02114"/>
            <a:ext cx="5638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FF"/>
                </a:solidFill>
              </a:rPr>
              <a:t>3: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00FF"/>
                </a:solidFill>
              </a:rPr>
              <a:t>Vary </a:t>
            </a:r>
            <a:r>
              <a:rPr lang="en-US" sz="2000" dirty="0" err="1">
                <a:solidFill>
                  <a:srgbClr val="FF00FF"/>
                </a:solidFill>
              </a:rPr>
              <a:t>G</a:t>
            </a:r>
            <a:r>
              <a:rPr lang="en-US" sz="2000" baseline="-25000" dirty="0" err="1">
                <a:solidFill>
                  <a:srgbClr val="FF00FF"/>
                </a:solidFill>
              </a:rPr>
              <a:t>max</a:t>
            </a:r>
            <a:r>
              <a:rPr lang="en-US" sz="2000" dirty="0">
                <a:solidFill>
                  <a:srgbClr val="FF00FF"/>
                </a:solidFill>
              </a:rPr>
              <a:t> to fit stress-path and brittleness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E43455-B2C4-4881-B03D-370AB1099C72}"/>
              </a:ext>
            </a:extLst>
          </p:cNvPr>
          <p:cNvSpPr/>
          <p:nvPr/>
        </p:nvSpPr>
        <p:spPr bwMode="auto">
          <a:xfrm>
            <a:off x="1419837" y="3067574"/>
            <a:ext cx="457200" cy="381000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5" name="Left Arrow 7">
            <a:extLst>
              <a:ext uri="{FF2B5EF4-FFF2-40B4-BE49-F238E27FC236}">
                <a16:creationId xmlns:a16="http://schemas.microsoft.com/office/drawing/2014/main" id="{6CBD5681-12A5-420D-B3CA-B41C5136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294" y="3045024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966DB-3D1C-4F44-85EF-2B1CD108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5101"/>
            <a:ext cx="5638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2: Use H trend from drained calibration to start</a:t>
            </a:r>
          </a:p>
        </p:txBody>
      </p:sp>
    </p:spTree>
    <p:extLst>
      <p:ext uri="{BB962C8B-B14F-4D97-AF65-F5344CB8AC3E}">
        <p14:creationId xmlns:p14="http://schemas.microsoft.com/office/powerpoint/2010/main" val="25500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Bad practice – prevalent in geotech 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Programming equations in a worksheet is like writing computer code from the 1960’s…   what does a variable named “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C3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” stand for ?</a:t>
            </a:r>
          </a:p>
          <a:p>
            <a:endParaRPr lang="en-US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Modern computer languages evolved to use “plain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english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” variables for both readability and maintainability…  “C3” =&gt; “</a:t>
            </a:r>
            <a:r>
              <a:rPr lang="en-US" altLang="ja-JP" dirty="0" err="1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eta_max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 altLang="ja-JP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Modern languages also allow comments adjacent to variable names for enhanced readability….  ‘</a:t>
            </a:r>
            <a:r>
              <a:rPr lang="en-US" altLang="ja-JP" dirty="0" err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eta_max</a:t>
            </a:r>
            <a:r>
              <a:rPr lang="en-US" altLang="ja-JP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           </a:t>
            </a:r>
            <a:r>
              <a:rPr lang="en-US" altLang="ja-JP" i="1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as per </a:t>
            </a:r>
            <a:r>
              <a:rPr lang="en-US" altLang="ja-JP" i="1" dirty="0" err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eqn</a:t>
            </a:r>
            <a:r>
              <a:rPr lang="en-US" altLang="ja-JP" i="1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6.73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  </a:t>
            </a:r>
          </a:p>
          <a:p>
            <a:endParaRPr lang="en-US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Microsoft has provided a series of cheap, easy to use languages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Quick Basic QB45     </a:t>
            </a:r>
            <a:r>
              <a:rPr lang="en-US" dirty="0">
                <a:solidFill>
                  <a:srgbClr val="A6A6A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(</a:t>
            </a:r>
            <a:r>
              <a:rPr lang="en-US" i="1" dirty="0">
                <a:solidFill>
                  <a:srgbClr val="A6A6A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ye </a:t>
            </a:r>
            <a:r>
              <a:rPr lang="en-US" i="1" dirty="0" err="1">
                <a:solidFill>
                  <a:srgbClr val="A6A6A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olde</a:t>
            </a:r>
            <a:r>
              <a:rPr lang="en-US" i="1" dirty="0">
                <a:solidFill>
                  <a:srgbClr val="A6A6A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DOS days</a:t>
            </a:r>
            <a:r>
              <a:rPr lang="en-US" dirty="0">
                <a:solidFill>
                  <a:srgbClr val="A6A6A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)  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Visual Basic VB3         </a:t>
            </a:r>
            <a:r>
              <a:rPr lang="en-US" dirty="0">
                <a:solidFill>
                  <a:srgbClr val="A6A6A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(Windows 3.11)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Now bundle an ‘integrated development environment’ with Office: VBA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1C06-37BB-7043-8723-4F3EF29CA84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9D7B-7BA2-4146-878E-A720B965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</a:t>
            </a:r>
            <a:r>
              <a:rPr lang="en-GB" dirty="0" err="1"/>
              <a:t>G</a:t>
            </a:r>
            <a:r>
              <a:rPr lang="en-GB" baseline="-25000" dirty="0" err="1"/>
              <a:t>max</a:t>
            </a:r>
            <a:endParaRPr lang="en-GB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D8107-BADB-4B58-BEC9-5D314D47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61A8B-DED5-4B74-BA46-2B65C7D2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8D49A5-276C-4C0E-96ED-1C6AD85F6F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143000"/>
            <a:ext cx="5914913" cy="30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6370AC-3953-4601-A3D3-95FD354479EE}"/>
              </a:ext>
            </a:extLst>
          </p:cNvPr>
          <p:cNvSpPr txBox="1"/>
          <p:nvPr/>
        </p:nvSpPr>
        <p:spPr>
          <a:xfrm>
            <a:off x="685800" y="1295400"/>
            <a:ext cx="441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Using </a:t>
            </a:r>
            <a:r>
              <a:rPr lang="en-GB" dirty="0" err="1">
                <a:solidFill>
                  <a:srgbClr val="00B0F0"/>
                </a:solidFill>
              </a:rPr>
              <a:t>G</a:t>
            </a:r>
            <a:r>
              <a:rPr lang="en-GB" baseline="-25000" dirty="0" err="1">
                <a:solidFill>
                  <a:srgbClr val="00B0F0"/>
                </a:solidFill>
              </a:rPr>
              <a:t>max</a:t>
            </a:r>
            <a:r>
              <a:rPr lang="en-GB" dirty="0">
                <a:solidFill>
                  <a:srgbClr val="00B0F0"/>
                </a:solidFill>
              </a:rPr>
              <a:t> from geophysics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9B562-6B46-4FFD-9886-8F9CE4FC34A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5"/>
          <a:stretch/>
        </p:blipFill>
        <p:spPr bwMode="auto">
          <a:xfrm>
            <a:off x="3505200" y="2953040"/>
            <a:ext cx="5731510" cy="2865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795CB-1528-4D55-951C-688929A4638E}"/>
              </a:ext>
            </a:extLst>
          </p:cNvPr>
          <p:cNvSpPr txBox="1"/>
          <p:nvPr/>
        </p:nvSpPr>
        <p:spPr>
          <a:xfrm>
            <a:off x="3935301" y="3105440"/>
            <a:ext cx="441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Using G &lt; </a:t>
            </a:r>
            <a:r>
              <a:rPr lang="en-GB" dirty="0" err="1">
                <a:solidFill>
                  <a:srgbClr val="00B0F0"/>
                </a:solidFill>
              </a:rPr>
              <a:t>G</a:t>
            </a:r>
            <a:r>
              <a:rPr lang="en-GB" baseline="-25000" dirty="0" err="1">
                <a:solidFill>
                  <a:srgbClr val="00B0F0"/>
                </a:solidFill>
              </a:rPr>
              <a:t>max</a:t>
            </a:r>
            <a:r>
              <a:rPr lang="en-GB" baseline="-25000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to fit test </a:t>
            </a:r>
          </a:p>
        </p:txBody>
      </p:sp>
    </p:spTree>
    <p:extLst>
      <p:ext uri="{BB962C8B-B14F-4D97-AF65-F5344CB8AC3E}">
        <p14:creationId xmlns:p14="http://schemas.microsoft.com/office/powerpoint/2010/main" val="13819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Undrained</a:t>
            </a:r>
            <a:r>
              <a:rPr lang="en-US" dirty="0"/>
              <a:t> condition in elastic-plastic decomposition</a:t>
            </a:r>
          </a:p>
          <a:p>
            <a:pPr lvl="1"/>
            <a:r>
              <a:rPr lang="en-US" dirty="0"/>
              <a:t>        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Isotropic elasticity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Accept too brittle </a:t>
            </a:r>
            <a:r>
              <a:rPr lang="en-US" dirty="0" err="1"/>
              <a:t>behaviour</a:t>
            </a:r>
            <a:r>
              <a:rPr lang="en-US" dirty="0"/>
              <a:t> and use </a:t>
            </a:r>
            <a:r>
              <a:rPr lang="en-US" dirty="0" err="1"/>
              <a:t>G</a:t>
            </a:r>
            <a:r>
              <a:rPr lang="en-US" baseline="-25000" dirty="0" err="1"/>
              <a:t>max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Reduce </a:t>
            </a:r>
            <a:r>
              <a:rPr lang="en-US" dirty="0" err="1"/>
              <a:t>G</a:t>
            </a:r>
            <a:r>
              <a:rPr lang="en-US" baseline="-25000" dirty="0" err="1"/>
              <a:t>max</a:t>
            </a:r>
            <a:r>
              <a:rPr lang="en-US" dirty="0"/>
              <a:t> to fit data</a:t>
            </a:r>
          </a:p>
          <a:p>
            <a:pPr lvl="1"/>
            <a:r>
              <a:rPr lang="en-US" dirty="0"/>
              <a:t>Reduce Poisson’s ratio to fit data </a:t>
            </a:r>
          </a:p>
          <a:p>
            <a:pPr lvl="1"/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44340"/>
              </p:ext>
            </p:extLst>
          </p:nvPr>
        </p:nvGraphicFramePr>
        <p:xfrm>
          <a:off x="4572000" y="2209800"/>
          <a:ext cx="1867989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914400" imgH="444500" progId="Equation.3">
                  <p:embed/>
                </p:oleObj>
              </mc:Choice>
              <mc:Fallback>
                <p:oleObj name="Equation" r:id="rId3" imgW="914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09800"/>
                        <a:ext cx="1867989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79E3D7A-2B33-49DD-B4C0-64F6B8C4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 not actually </a:t>
            </a:r>
            <a:r>
              <a:rPr lang="en-GB" dirty="0" err="1"/>
              <a:t>G</a:t>
            </a:r>
            <a:r>
              <a:rPr lang="en-GB" baseline="-25000" dirty="0" err="1"/>
              <a:t>max</a:t>
            </a:r>
            <a:r>
              <a:rPr lang="en-GB" dirty="0"/>
              <a:t> that is the issue…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9DD18-3062-4C30-A11C-E66BCA85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35FC2-6092-45ED-A094-1B0FF511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9676F7-F26A-4475-9B66-99CCEA3D994B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4400" y="1905000"/>
            <a:ext cx="0" cy="533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7F4B16-D568-42A2-ADC9-17B62EDE4D38}"/>
              </a:ext>
            </a:extLst>
          </p:cNvPr>
          <p:cNvSpPr/>
          <p:nvPr/>
        </p:nvSpPr>
        <p:spPr bwMode="auto">
          <a:xfrm>
            <a:off x="6019800" y="2286000"/>
            <a:ext cx="304794" cy="838200"/>
          </a:xfrm>
          <a:prstGeom prst="roundRect">
            <a:avLst/>
          </a:prstGeom>
          <a:noFill/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409880-3B27-4989-A5B7-5E8F53E0B3F5}"/>
              </a:ext>
            </a:extLst>
          </p:cNvPr>
          <p:cNvSpPr/>
          <p:nvPr/>
        </p:nvSpPr>
        <p:spPr bwMode="auto">
          <a:xfrm>
            <a:off x="5105400" y="2438400"/>
            <a:ext cx="304794" cy="381000"/>
          </a:xfrm>
          <a:prstGeom prst="roundRect">
            <a:avLst/>
          </a:prstGeom>
          <a:noFill/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A5876B9-AF98-4577-AB8E-9E4E189A4FE8}"/>
              </a:ext>
            </a:extLst>
          </p:cNvPr>
          <p:cNvSpPr/>
          <p:nvPr/>
        </p:nvSpPr>
        <p:spPr bwMode="auto">
          <a:xfrm>
            <a:off x="5486400" y="4419600"/>
            <a:ext cx="228594" cy="533400"/>
          </a:xfrm>
          <a:prstGeom prst="rightBrace">
            <a:avLst>
              <a:gd name="adj1" fmla="val 8333"/>
              <a:gd name="adj2" fmla="val 51573"/>
            </a:avLst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B4398-B73D-4231-99DF-5BD8D1C3B06D}"/>
              </a:ext>
            </a:extLst>
          </p:cNvPr>
          <p:cNvSpPr txBox="1"/>
          <p:nvPr/>
        </p:nvSpPr>
        <p:spPr>
          <a:xfrm>
            <a:off x="5867400" y="4419600"/>
            <a:ext cx="236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  <a:latin typeface="Symbol" panose="05050102010706020507" pitchFamily="18" charset="2"/>
              </a:rPr>
              <a:t>k / l</a:t>
            </a:r>
            <a:r>
              <a:rPr lang="en-GB" dirty="0">
                <a:solidFill>
                  <a:srgbClr val="FF00FF"/>
                </a:solidFill>
              </a:rPr>
              <a:t> ~ </a:t>
            </a:r>
            <a:r>
              <a:rPr lang="en-GB" sz="1800" dirty="0">
                <a:solidFill>
                  <a:srgbClr val="FF00FF"/>
                </a:solidFill>
              </a:rPr>
              <a:t>0.25</a:t>
            </a:r>
            <a:endParaRPr lang="en-GB" dirty="0">
              <a:solidFill>
                <a:srgbClr val="FF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1436"/>
              </p:ext>
            </p:extLst>
          </p:nvPr>
        </p:nvGraphicFramePr>
        <p:xfrm>
          <a:off x="1066800" y="14478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2120900" imgH="254000" progId="Equation.3">
                  <p:embed/>
                </p:oleObj>
              </mc:Choice>
              <mc:Fallback>
                <p:oleObj name="Equation" r:id="rId5" imgW="2120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1447800"/>
                        <a:ext cx="4241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7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12D93D-D548-4522-8B46-FE6814EE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990600"/>
            <a:ext cx="5129175" cy="487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C3E3F-7CD7-4FDC-9FD9-F06A1B74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Isotropic compression of </a:t>
            </a:r>
            <a:r>
              <a:rPr lang="en-GB" dirty="0" err="1"/>
              <a:t>Erksak</a:t>
            </a:r>
            <a:r>
              <a:rPr lang="en-GB" dirty="0"/>
              <a:t> sand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FB44-AA13-4318-8560-AB823EAF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A61F-AF08-48B6-B741-C2DEF365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31177B-999F-493E-95CC-DF97DA34377C}"/>
              </a:ext>
            </a:extLst>
          </p:cNvPr>
          <p:cNvCxnSpPr>
            <a:cxnSpLocks/>
          </p:cNvCxnSpPr>
          <p:nvPr/>
        </p:nvCxnSpPr>
        <p:spPr bwMode="auto">
          <a:xfrm>
            <a:off x="4800600" y="1600200"/>
            <a:ext cx="99060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D5200E-5FF1-4705-B0F8-F7BA23A66607}"/>
              </a:ext>
            </a:extLst>
          </p:cNvPr>
          <p:cNvCxnSpPr/>
          <p:nvPr/>
        </p:nvCxnSpPr>
        <p:spPr bwMode="auto">
          <a:xfrm>
            <a:off x="2743200" y="2362200"/>
            <a:ext cx="11430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7CF599-D60F-401F-ADCE-F21E4DA74D25}"/>
              </a:ext>
            </a:extLst>
          </p:cNvPr>
          <p:cNvCxnSpPr>
            <a:cxnSpLocks/>
          </p:cNvCxnSpPr>
          <p:nvPr/>
        </p:nvCxnSpPr>
        <p:spPr bwMode="auto">
          <a:xfrm>
            <a:off x="5143502" y="3886200"/>
            <a:ext cx="83820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BB4E74-4FD4-47E8-8A60-00F3D5E4F286}"/>
              </a:ext>
            </a:extLst>
          </p:cNvPr>
          <p:cNvCxnSpPr>
            <a:cxnSpLocks/>
          </p:cNvCxnSpPr>
          <p:nvPr/>
        </p:nvCxnSpPr>
        <p:spPr bwMode="auto">
          <a:xfrm>
            <a:off x="2590800" y="4191000"/>
            <a:ext cx="9906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B40F77-6986-4A4D-BC90-F808B611DA15}"/>
              </a:ext>
            </a:extLst>
          </p:cNvPr>
          <p:cNvCxnSpPr>
            <a:cxnSpLocks/>
          </p:cNvCxnSpPr>
          <p:nvPr/>
        </p:nvCxnSpPr>
        <p:spPr bwMode="auto">
          <a:xfrm>
            <a:off x="2822892" y="1295400"/>
            <a:ext cx="1177607" cy="17218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12CFE2-2824-4074-9DE0-AF1D49FEBDD9}"/>
              </a:ext>
            </a:extLst>
          </p:cNvPr>
          <p:cNvCxnSpPr>
            <a:cxnSpLocks/>
          </p:cNvCxnSpPr>
          <p:nvPr/>
        </p:nvCxnSpPr>
        <p:spPr bwMode="auto">
          <a:xfrm>
            <a:off x="5448300" y="3644061"/>
            <a:ext cx="1104900" cy="14813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AB6EDD-5063-4AA9-8FD1-0FC242CA5A7C}"/>
              </a:ext>
            </a:extLst>
          </p:cNvPr>
          <p:cNvCxnSpPr>
            <a:cxnSpLocks/>
          </p:cNvCxnSpPr>
          <p:nvPr/>
        </p:nvCxnSpPr>
        <p:spPr bwMode="auto">
          <a:xfrm>
            <a:off x="2910980" y="3791824"/>
            <a:ext cx="1089519" cy="14378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510F81-4D47-4470-980F-E21F5CBF9D77}"/>
              </a:ext>
            </a:extLst>
          </p:cNvPr>
          <p:cNvCxnSpPr>
            <a:cxnSpLocks/>
          </p:cNvCxnSpPr>
          <p:nvPr/>
        </p:nvCxnSpPr>
        <p:spPr bwMode="auto">
          <a:xfrm>
            <a:off x="5257800" y="1295400"/>
            <a:ext cx="1052475" cy="137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A6040EC-588A-4397-85D4-EF6E7D4C8259}"/>
              </a:ext>
            </a:extLst>
          </p:cNvPr>
          <p:cNvSpPr txBox="1"/>
          <p:nvPr/>
        </p:nvSpPr>
        <p:spPr>
          <a:xfrm>
            <a:off x="4504016" y="5125447"/>
            <a:ext cx="176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  <a:latin typeface="Symbol" panose="05050102010706020507" pitchFamily="18" charset="2"/>
              </a:rPr>
              <a:t>k</a:t>
            </a:r>
            <a:r>
              <a:rPr lang="en-GB" sz="2000" dirty="0">
                <a:latin typeface="Symbol" panose="05050102010706020507" pitchFamily="18" charset="2"/>
              </a:rPr>
              <a:t> / </a:t>
            </a:r>
            <a:r>
              <a:rPr lang="en-GB" sz="20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GB" sz="2000" dirty="0"/>
              <a:t> </a:t>
            </a:r>
            <a:r>
              <a:rPr lang="en-GB" sz="1600"/>
              <a:t>= 0.38</a:t>
            </a: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04B558-1C59-412B-97D0-43D77CF91ED1}"/>
              </a:ext>
            </a:extLst>
          </p:cNvPr>
          <p:cNvSpPr txBox="1"/>
          <p:nvPr/>
        </p:nvSpPr>
        <p:spPr>
          <a:xfrm>
            <a:off x="2074012" y="5125447"/>
            <a:ext cx="176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  <a:latin typeface="Symbol" panose="05050102010706020507" pitchFamily="18" charset="2"/>
              </a:rPr>
              <a:t>k</a:t>
            </a:r>
            <a:r>
              <a:rPr lang="en-GB" sz="2000" dirty="0">
                <a:latin typeface="Symbol" panose="05050102010706020507" pitchFamily="18" charset="2"/>
              </a:rPr>
              <a:t> / </a:t>
            </a:r>
            <a:r>
              <a:rPr lang="en-GB" sz="20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GB" sz="2000" dirty="0"/>
              <a:t> </a:t>
            </a:r>
            <a:r>
              <a:rPr lang="en-GB" sz="1600" dirty="0"/>
              <a:t>= 0.27</a:t>
            </a:r>
            <a:endParaRPr lang="en-GB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590052-A878-4380-98C8-EB7AFED1B2FF}"/>
              </a:ext>
            </a:extLst>
          </p:cNvPr>
          <p:cNvSpPr txBox="1"/>
          <p:nvPr/>
        </p:nvSpPr>
        <p:spPr>
          <a:xfrm>
            <a:off x="4510125" y="2538104"/>
            <a:ext cx="176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  <a:latin typeface="Symbol" panose="05050102010706020507" pitchFamily="18" charset="2"/>
              </a:rPr>
              <a:t>k</a:t>
            </a:r>
            <a:r>
              <a:rPr lang="en-GB" sz="2000" dirty="0">
                <a:latin typeface="Symbol" panose="05050102010706020507" pitchFamily="18" charset="2"/>
              </a:rPr>
              <a:t> / </a:t>
            </a:r>
            <a:r>
              <a:rPr lang="en-GB" sz="20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GB" sz="2000" dirty="0"/>
              <a:t> </a:t>
            </a:r>
            <a:r>
              <a:rPr lang="en-GB" sz="1600" dirty="0"/>
              <a:t>= 0.25</a:t>
            </a:r>
            <a:endParaRPr lang="en-GB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388286-76B7-42F8-A70D-99EAA6522A3A}"/>
              </a:ext>
            </a:extLst>
          </p:cNvPr>
          <p:cNvSpPr txBox="1"/>
          <p:nvPr/>
        </p:nvSpPr>
        <p:spPr>
          <a:xfrm>
            <a:off x="2032414" y="2538104"/>
            <a:ext cx="176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  <a:latin typeface="Symbol" panose="05050102010706020507" pitchFamily="18" charset="2"/>
              </a:rPr>
              <a:t>k</a:t>
            </a:r>
            <a:r>
              <a:rPr lang="en-GB" sz="2000" dirty="0">
                <a:latin typeface="Symbol" panose="05050102010706020507" pitchFamily="18" charset="2"/>
              </a:rPr>
              <a:t> / </a:t>
            </a:r>
            <a:r>
              <a:rPr lang="en-GB" sz="20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GB" sz="2000" dirty="0"/>
              <a:t> </a:t>
            </a:r>
            <a:r>
              <a:rPr lang="en-GB" sz="1600" dirty="0"/>
              <a:t>= 0.36</a:t>
            </a:r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016C8-148A-4465-AD0E-52DAFA18A1F1}"/>
              </a:ext>
            </a:extLst>
          </p:cNvPr>
          <p:cNvSpPr/>
          <p:nvPr/>
        </p:nvSpPr>
        <p:spPr>
          <a:xfrm>
            <a:off x="6591301" y="1138535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K = p (1+e) / </a:t>
            </a:r>
            <a:r>
              <a:rPr lang="en-US" dirty="0">
                <a:solidFill>
                  <a:srgbClr val="FF00FF"/>
                </a:solidFill>
                <a:latin typeface="Symbol" charset="2"/>
                <a:cs typeface="Symbol" charset="2"/>
              </a:rPr>
              <a:t>k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352800"/>
            <a:ext cx="2743200" cy="10156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FF"/>
                </a:solidFill>
                <a:latin typeface="Symbol" charset="2"/>
                <a:cs typeface="Symbol" charset="2"/>
              </a:rPr>
              <a:t>k</a:t>
            </a:r>
            <a:r>
              <a:rPr lang="en-US" sz="2000" i="1" dirty="0">
                <a:solidFill>
                  <a:srgbClr val="FF00FF"/>
                </a:solidFill>
              </a:rPr>
              <a:t> ...</a:t>
            </a:r>
            <a:r>
              <a:rPr lang="en-US" sz="2000" dirty="0">
                <a:solidFill>
                  <a:srgbClr val="FF00FF"/>
                </a:solidFill>
              </a:rPr>
              <a:t>is unload-reload </a:t>
            </a:r>
            <a:r>
              <a:rPr lang="en-US" sz="2000" dirty="0" err="1">
                <a:solidFill>
                  <a:srgbClr val="FF00FF"/>
                </a:solidFill>
              </a:rPr>
              <a:t>behaviour</a:t>
            </a:r>
            <a:r>
              <a:rPr lang="en-US" sz="2000" dirty="0">
                <a:solidFill>
                  <a:srgbClr val="FF00FF"/>
                </a:solidFill>
              </a:rPr>
              <a:t> in </a:t>
            </a:r>
            <a:r>
              <a:rPr lang="en-US" sz="2000" dirty="0" err="1">
                <a:solidFill>
                  <a:srgbClr val="FF00FF"/>
                </a:solidFill>
              </a:rPr>
              <a:t>oedometer</a:t>
            </a:r>
            <a:r>
              <a:rPr lang="en-US" sz="2000" dirty="0">
                <a:solidFill>
                  <a:srgbClr val="FF00FF"/>
                </a:solidFill>
              </a:rPr>
              <a:t> or </a:t>
            </a:r>
            <a:r>
              <a:rPr lang="en-US" sz="2000" dirty="0" err="1">
                <a:solidFill>
                  <a:srgbClr val="FF00FF"/>
                </a:solidFill>
              </a:rPr>
              <a:t>triaxial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relations (isotropic)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F81D1-CAFD-BC4F-B03B-6F62792AB64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DE792-6778-7C43-8F57-A563AC2EC51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858000" cy="4666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295400"/>
            <a:ext cx="35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48C9A"/>
                </a:solidFill>
              </a:rPr>
              <a:t> G = </a:t>
            </a:r>
            <a:r>
              <a:rPr lang="en-US" i="1" dirty="0">
                <a:solidFill>
                  <a:srgbClr val="0000FF"/>
                </a:solidFill>
              </a:rPr>
              <a:t>K</a:t>
            </a:r>
            <a:r>
              <a:rPr lang="en-US" i="1" dirty="0">
                <a:solidFill>
                  <a:srgbClr val="048C9A"/>
                </a:solidFill>
              </a:rPr>
              <a:t> (3 </a:t>
            </a:r>
            <a:r>
              <a:rPr lang="mr-IN" i="1" dirty="0">
                <a:solidFill>
                  <a:srgbClr val="048C9A"/>
                </a:solidFill>
              </a:rPr>
              <a:t>–</a:t>
            </a:r>
            <a:r>
              <a:rPr lang="en-US" i="1" dirty="0">
                <a:solidFill>
                  <a:srgbClr val="048C9A"/>
                </a:solidFill>
              </a:rPr>
              <a:t> 6</a:t>
            </a:r>
            <a:r>
              <a:rPr lang="en-US" i="1" dirty="0">
                <a:solidFill>
                  <a:srgbClr val="048C9A"/>
                </a:solidFill>
                <a:latin typeface="Symbol" charset="2"/>
                <a:cs typeface="Symbol" charset="2"/>
              </a:rPr>
              <a:t>n</a:t>
            </a:r>
            <a:r>
              <a:rPr lang="en-US" i="1" dirty="0">
                <a:solidFill>
                  <a:srgbClr val="048C9A"/>
                </a:solidFill>
              </a:rPr>
              <a:t>) </a:t>
            </a:r>
            <a:r>
              <a:rPr lang="en-US" dirty="0">
                <a:solidFill>
                  <a:srgbClr val="048C9A"/>
                </a:solidFill>
              </a:rPr>
              <a:t>/</a:t>
            </a:r>
            <a:r>
              <a:rPr lang="en-US" i="1" dirty="0">
                <a:solidFill>
                  <a:srgbClr val="048C9A"/>
                </a:solidFill>
              </a:rPr>
              <a:t>(2 + 2</a:t>
            </a:r>
            <a:r>
              <a:rPr lang="en-US" i="1" dirty="0">
                <a:solidFill>
                  <a:srgbClr val="048C9A"/>
                </a:solidFill>
                <a:latin typeface="Symbol" charset="2"/>
                <a:cs typeface="Symbol" charset="2"/>
              </a:rPr>
              <a:t>n</a:t>
            </a:r>
            <a:r>
              <a:rPr lang="en-US" i="1" dirty="0">
                <a:solidFill>
                  <a:srgbClr val="048C9A"/>
                </a:solidFill>
              </a:rPr>
              <a:t>) 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057400" y="3810000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057400" y="42672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648200" y="38862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581400" y="42672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7266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rcRect l="-8820" r="-8820"/>
          <a:stretch>
            <a:fillRect/>
          </a:stretch>
        </p:blipFill>
        <p:spPr>
          <a:xfrm>
            <a:off x="457200" y="990600"/>
            <a:ext cx="8686800" cy="5021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  Sands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F81D1-CAFD-BC4F-B03B-6F62792AB64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DE792-6778-7C43-8F57-A563AC2EC51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962400" y="4724400"/>
            <a:ext cx="22098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24600" y="43434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G from</a:t>
            </a:r>
            <a:r>
              <a:rPr lang="en-US" sz="3200" dirty="0">
                <a:solidFill>
                  <a:srgbClr val="FF00FF"/>
                </a:solidFill>
              </a:rPr>
              <a:t> </a:t>
            </a:r>
            <a:r>
              <a:rPr lang="en-US" sz="3200" i="1" dirty="0">
                <a:solidFill>
                  <a:srgbClr val="FF00FF"/>
                </a:solidFill>
                <a:latin typeface="Symbol" charset="2"/>
                <a:cs typeface="Symbol" charset="2"/>
              </a:rPr>
              <a:t>k</a:t>
            </a:r>
            <a:r>
              <a:rPr lang="en-US" dirty="0">
                <a:solidFill>
                  <a:srgbClr val="FF00FF"/>
                </a:solidFill>
              </a:rPr>
              <a:t> elasticity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133600"/>
            <a:ext cx="553998" cy="2514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baseline="-25000" dirty="0"/>
              <a:t>R</a:t>
            </a:r>
            <a:r>
              <a:rPr lang="en-US" dirty="0"/>
              <a:t> = </a:t>
            </a:r>
            <a:r>
              <a:rPr lang="en-US" dirty="0" err="1"/>
              <a:t>G</a:t>
            </a:r>
            <a:r>
              <a:rPr lang="en-US" baseline="-25000" dirty="0" err="1"/>
              <a:t>max</a:t>
            </a:r>
            <a:r>
              <a:rPr lang="en-US" dirty="0"/>
              <a:t> / p</a:t>
            </a:r>
          </a:p>
        </p:txBody>
      </p:sp>
    </p:spTree>
    <p:extLst>
      <p:ext uri="{BB962C8B-B14F-4D97-AF65-F5344CB8AC3E}">
        <p14:creationId xmlns:p14="http://schemas.microsoft.com/office/powerpoint/2010/main" val="289380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-8820" r="-8820"/>
          <a:stretch>
            <a:fillRect/>
          </a:stretch>
        </p:blipFill>
        <p:spPr>
          <a:xfrm>
            <a:off x="457200" y="990600"/>
            <a:ext cx="8686800" cy="5021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  Silts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F81D1-CAFD-BC4F-B03B-6F62792AB64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DE792-6778-7C43-8F57-A563AC2EC51E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62400" y="4267200"/>
            <a:ext cx="22098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324600" y="38862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FF"/>
                </a:solidFill>
                <a:latin typeface="Symbol" charset="2"/>
                <a:cs typeface="Symbol" charset="2"/>
              </a:rPr>
              <a:t>k</a:t>
            </a:r>
            <a:r>
              <a:rPr lang="en-US" dirty="0">
                <a:solidFill>
                  <a:srgbClr val="FF00FF"/>
                </a:solidFill>
              </a:rPr>
              <a:t> elasticity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133600"/>
            <a:ext cx="553998" cy="2514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baseline="-25000" dirty="0"/>
              <a:t>R</a:t>
            </a:r>
            <a:r>
              <a:rPr lang="en-US" dirty="0"/>
              <a:t> = </a:t>
            </a:r>
            <a:r>
              <a:rPr lang="en-US" dirty="0" err="1"/>
              <a:t>G</a:t>
            </a:r>
            <a:r>
              <a:rPr lang="en-US" baseline="-25000" dirty="0" err="1"/>
              <a:t>max</a:t>
            </a:r>
            <a:r>
              <a:rPr lang="en-US" dirty="0"/>
              <a:t> / p</a:t>
            </a:r>
          </a:p>
        </p:txBody>
      </p:sp>
    </p:spTree>
    <p:extLst>
      <p:ext uri="{BB962C8B-B14F-4D97-AF65-F5344CB8AC3E}">
        <p14:creationId xmlns:p14="http://schemas.microsoft.com/office/powerpoint/2010/main" val="1968871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4551-06ED-4591-9A77-13CE699F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Typically </a:t>
            </a:r>
            <a:r>
              <a:rPr lang="en-GB" dirty="0">
                <a:latin typeface="Symbol" charset="2"/>
                <a:cs typeface="Symbol" charset="2"/>
              </a:rPr>
              <a:t>k</a:t>
            </a:r>
            <a:r>
              <a:rPr lang="en-GB" dirty="0"/>
              <a:t>/</a:t>
            </a:r>
            <a:r>
              <a:rPr lang="en-GB" dirty="0">
                <a:latin typeface="Symbol" charset="2"/>
                <a:cs typeface="Symbol" charset="2"/>
              </a:rPr>
              <a:t>l</a:t>
            </a:r>
            <a:r>
              <a:rPr lang="en-GB" dirty="0"/>
              <a:t> circa 0.25 </a:t>
            </a:r>
            <a:r>
              <a:rPr lang="mr-IN" dirty="0"/>
              <a:t>–</a:t>
            </a:r>
            <a:r>
              <a:rPr lang="en-GB" dirty="0"/>
              <a:t> adjust using </a:t>
            </a:r>
            <a:r>
              <a:rPr lang="en-GB" dirty="0" err="1"/>
              <a:t>G</a:t>
            </a:r>
            <a:r>
              <a:rPr lang="en-GB" baseline="-25000" dirty="0" err="1"/>
              <a:t>max</a:t>
            </a:r>
            <a:endParaRPr lang="en-GB" baseline="-25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6413BA-9F30-400F-8580-DEE9858C7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5" r="4385"/>
          <a:stretch/>
        </p:blipFill>
        <p:spPr>
          <a:xfrm>
            <a:off x="203811" y="985837"/>
            <a:ext cx="8330589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467F-8756-4AAE-A856-8E75BBBA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FC6F7-58A5-4C58-B492-5D869F7A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6E1092-A1A6-4A89-BB1F-AB489C016294}"/>
              </a:ext>
            </a:extLst>
          </p:cNvPr>
          <p:cNvSpPr/>
          <p:nvPr/>
        </p:nvSpPr>
        <p:spPr bwMode="auto">
          <a:xfrm>
            <a:off x="1371600" y="3276600"/>
            <a:ext cx="457200" cy="228600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D6EE7-2182-4A21-9778-7C94968E6DE1}"/>
              </a:ext>
            </a:extLst>
          </p:cNvPr>
          <p:cNvSpPr txBox="1"/>
          <p:nvPr/>
        </p:nvSpPr>
        <p:spPr>
          <a:xfrm>
            <a:off x="1807828" y="3160067"/>
            <a:ext cx="236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  <a:latin typeface="Symbol" panose="05050102010706020507" pitchFamily="18" charset="2"/>
              </a:rPr>
              <a:t>k / l</a:t>
            </a:r>
            <a:endParaRPr lang="en-GB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Wroth has the same </a:t>
            </a:r>
            <a:r>
              <a:rPr lang="en-GB" dirty="0">
                <a:latin typeface="Symbol" charset="2"/>
                <a:cs typeface="Symbol" charset="2"/>
              </a:rPr>
              <a:t>k</a:t>
            </a:r>
            <a:r>
              <a:rPr lang="en-GB" dirty="0"/>
              <a:t>/</a:t>
            </a:r>
            <a:r>
              <a:rPr lang="en-GB" dirty="0">
                <a:latin typeface="Symbol" charset="2"/>
                <a:cs typeface="Symbol" charset="2"/>
              </a:rPr>
              <a:t>l</a:t>
            </a:r>
            <a:r>
              <a:rPr lang="en-US" dirty="0"/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0642" r="-20642"/>
          <a:stretch>
            <a:fillRect/>
          </a:stretch>
        </p:blipFill>
        <p:spPr>
          <a:xfrm>
            <a:off x="30222" y="1066800"/>
            <a:ext cx="8686800" cy="5021262"/>
          </a:xfr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895600" y="762000"/>
            <a:ext cx="2362200" cy="1219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086600" y="114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 = (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-</a:t>
            </a:r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/>
              <a:t>)/</a:t>
            </a:r>
            <a:r>
              <a:rPr lang="en-US" dirty="0">
                <a:latin typeface="Symbol" charset="2"/>
                <a:cs typeface="Symbol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55997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ELASTICITY: HOW TO PROCEED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Calibrating to laboratory tests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CID tests… use G = </a:t>
            </a:r>
            <a:r>
              <a:rPr lang="en-US" sz="2400" dirty="0" err="1"/>
              <a:t>G</a:t>
            </a:r>
            <a:r>
              <a:rPr lang="en-US" sz="2400" baseline="-25000" dirty="0" err="1"/>
              <a:t>max</a:t>
            </a:r>
            <a:br>
              <a:rPr lang="en-US" sz="2400" baseline="-25000" dirty="0"/>
            </a:br>
            <a:endParaRPr lang="en-US" sz="2400" dirty="0"/>
          </a:p>
          <a:p>
            <a:pPr lvl="1"/>
            <a:r>
              <a:rPr lang="en-US" sz="2400" dirty="0"/>
              <a:t>CIU data to refine </a:t>
            </a:r>
            <a:r>
              <a:rPr lang="en-US" sz="2400" dirty="0" err="1"/>
              <a:t>G</a:t>
            </a:r>
            <a:r>
              <a:rPr lang="en-US" sz="2400" baseline="-25000" dirty="0" err="1"/>
              <a:t>max</a:t>
            </a:r>
            <a:r>
              <a:rPr lang="en-US" sz="2400" dirty="0"/>
              <a:t> with </a:t>
            </a:r>
            <a:r>
              <a:rPr lang="en-US" sz="2400" dirty="0">
                <a:latin typeface="Symbol" charset="2"/>
                <a:cs typeface="Symbol" charset="2"/>
              </a:rPr>
              <a:t>n</a:t>
            </a:r>
            <a:r>
              <a:rPr lang="en-US" sz="2400" dirty="0"/>
              <a:t> = 0.15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(0.2 ?)</a:t>
            </a:r>
          </a:p>
          <a:p>
            <a:pPr lvl="3"/>
            <a:r>
              <a:rPr lang="en-US" sz="2000" dirty="0"/>
              <a:t>Adjust… G ~ </a:t>
            </a:r>
            <a:r>
              <a:rPr lang="en-US" sz="2000" dirty="0" err="1"/>
              <a:t>G</a:t>
            </a:r>
            <a:r>
              <a:rPr lang="en-US" sz="2000" baseline="-25000" dirty="0" err="1"/>
              <a:t>max</a:t>
            </a:r>
            <a:r>
              <a:rPr lang="en-US" sz="2000" dirty="0"/>
              <a:t> / 3</a:t>
            </a:r>
          </a:p>
          <a:p>
            <a:pPr lvl="3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Engineering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Kludge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as there is deficient current knowledge</a:t>
            </a:r>
          </a:p>
          <a:p>
            <a:pPr lvl="3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Need to learn what fudge works for the soil in question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F81D1-CAFD-BC4F-B03B-6F62792AB64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DE792-6778-7C43-8F57-A563AC2EC51E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71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2935287"/>
          </a:xfrm>
        </p:spPr>
        <p:txBody>
          <a:bodyPr/>
          <a:lstStyle/>
          <a:p>
            <a:r>
              <a:rPr lang="en-US" sz="2400" b="1" dirty="0"/>
              <a:t>Geological</a:t>
            </a:r>
            <a:r>
              <a:rPr lang="en-US" sz="2400" dirty="0"/>
              <a:t>:  the ratio of greatest vertical effective stress in the soil’s history to the current vertical effective stress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Mechanics</a:t>
            </a:r>
            <a:r>
              <a:rPr lang="en-US" sz="2400" dirty="0"/>
              <a:t>: how far inside the yield surface you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C3F5-7692-F848-A6CF-B104CE3545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B0EA9-27DB-D144-9463-11FDEFD15213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808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Yield in unloading partially wipes out memory of maximum past stress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If inside yield surface, only have elastic strains = vertical stress path</a:t>
            </a:r>
          </a:p>
        </p:txBody>
      </p:sp>
    </p:spTree>
    <p:extLst>
      <p:ext uri="{BB962C8B-B14F-4D97-AF65-F5344CB8AC3E}">
        <p14:creationId xmlns:p14="http://schemas.microsoft.com/office/powerpoint/2010/main" val="282909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VBA Code for OCC</a:t>
            </a:r>
          </a:p>
        </p:txBody>
      </p:sp>
      <p:pic>
        <p:nvPicPr>
          <p:cNvPr id="20482" name="Content Placeholder 5" descr="Screen Shot 2015-01-05 at 8.10.11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8961" r="4190" b="-1381"/>
          <a:stretch>
            <a:fillRect/>
          </a:stretch>
        </p:blipFill>
        <p:spPr>
          <a:xfrm>
            <a:off x="228600" y="990600"/>
            <a:ext cx="8736013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4D7E8-0D2C-F24A-AC3A-C3C7CB6DC4A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OCR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00" r="-1900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C3F5-7692-F848-A6CF-B104CE3545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B0EA9-27DB-D144-9463-11FDEFD15213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9" name="Right Arrow 8"/>
          <p:cNvSpPr/>
          <p:nvPr/>
        </p:nvSpPr>
        <p:spPr bwMode="auto">
          <a:xfrm>
            <a:off x="4114800" y="3124200"/>
            <a:ext cx="381000" cy="2286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OCR = </a:t>
            </a:r>
            <a:r>
              <a:rPr lang="en-US" dirty="0" err="1">
                <a:solidFill>
                  <a:srgbClr val="008000"/>
                </a:solidFill>
              </a:rPr>
              <a:t>p</a:t>
            </a:r>
            <a:r>
              <a:rPr lang="en-US" baseline="-25000" dirty="0" err="1">
                <a:solidFill>
                  <a:srgbClr val="008000"/>
                </a:solidFill>
              </a:rPr>
              <a:t>img</a:t>
            </a:r>
            <a:r>
              <a:rPr lang="en-US" dirty="0"/>
              <a:t> / </a:t>
            </a:r>
            <a:r>
              <a:rPr lang="en-US" b="1" dirty="0" err="1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img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495800" y="3048000"/>
            <a:ext cx="228600" cy="228600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137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OCR in 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6795" b="-16795"/>
          <a:stretch>
            <a:fillRect/>
          </a:stretch>
        </p:blipFill>
        <p:spPr>
          <a:xfrm>
            <a:off x="228600" y="950913"/>
            <a:ext cx="8686800" cy="50212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C3F5-7692-F848-A6CF-B104CE3545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B0EA9-27DB-D144-9463-11FDEFD1521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640780-3803-4388-AEEB-F3E5E6D54AB4}"/>
              </a:ext>
            </a:extLst>
          </p:cNvPr>
          <p:cNvSpPr/>
          <p:nvPr/>
        </p:nvSpPr>
        <p:spPr bwMode="auto">
          <a:xfrm>
            <a:off x="7696200" y="3962400"/>
            <a:ext cx="533400" cy="914400"/>
          </a:xfrm>
          <a:prstGeom prst="ellipse">
            <a:avLst/>
          </a:prstGeom>
          <a:noFill/>
          <a:ln w="412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083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4551-06ED-4591-9A77-13CE699F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fit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6413BA-9F30-400F-8580-DEE9858C7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5" r="4385"/>
          <a:stretch/>
        </p:blipFill>
        <p:spPr>
          <a:xfrm>
            <a:off x="203811" y="985837"/>
            <a:ext cx="8330589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467F-8756-4AAE-A856-8E75BBBA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FC6F7-58A5-4C58-B492-5D869F7A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F7F132-4731-40AA-9C92-BFA4DAF0C8AA}"/>
              </a:ext>
            </a:extLst>
          </p:cNvPr>
          <p:cNvSpPr/>
          <p:nvPr/>
        </p:nvSpPr>
        <p:spPr bwMode="auto">
          <a:xfrm>
            <a:off x="5029200" y="2895600"/>
            <a:ext cx="304800" cy="533400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C24B3A-0699-4622-A188-92315704F078}"/>
              </a:ext>
            </a:extLst>
          </p:cNvPr>
          <p:cNvSpPr/>
          <p:nvPr/>
        </p:nvSpPr>
        <p:spPr bwMode="auto">
          <a:xfrm>
            <a:off x="990600" y="3886200"/>
            <a:ext cx="304800" cy="152400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317AD4-95D6-458B-AB48-A7F0FB5A3E1F}"/>
              </a:ext>
            </a:extLst>
          </p:cNvPr>
          <p:cNvCxnSpPr>
            <a:stCxn id="9" idx="3"/>
          </p:cNvCxnSpPr>
          <p:nvPr/>
        </p:nvCxnSpPr>
        <p:spPr bwMode="auto">
          <a:xfrm flipV="1">
            <a:off x="1295400" y="3160067"/>
            <a:ext cx="3733800" cy="802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55873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Calibration: check on elasticity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1529E4-B340-2640-9C8A-BD7F429D5EF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27461-112A-324B-9F9D-160985560CAC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pic>
        <p:nvPicPr>
          <p:cNvPr id="55300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" b="1831"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96FA62-F3AB-4AD6-A4DF-8841CB89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 to calibrate </a:t>
            </a:r>
            <a:r>
              <a:rPr lang="en-GB" i="1" dirty="0">
                <a:solidFill>
                  <a:srgbClr val="0070C0"/>
                </a:solidFill>
              </a:rPr>
              <a:t>undrained</a:t>
            </a:r>
            <a:r>
              <a:rPr lang="en-GB" dirty="0"/>
              <a:t> tests   </a:t>
            </a:r>
            <a:r>
              <a:rPr lang="en-GB" sz="3600" b="0" dirty="0" err="1">
                <a:solidFill>
                  <a:srgbClr val="00B0F0"/>
                </a:solidFill>
              </a:rPr>
              <a:t>Tests</a:t>
            </a:r>
            <a:r>
              <a:rPr lang="en-GB" sz="3600" b="0" dirty="0">
                <a:solidFill>
                  <a:srgbClr val="00B0F0"/>
                </a:solidFill>
              </a:rPr>
              <a:t> 6 - 10</a:t>
            </a:r>
            <a:endParaRPr lang="en-GB" b="0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10C24-28CC-46A6-8030-C23940E3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61394-6EC0-40F4-AC83-75A931F9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27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NorSand Calibration – final pass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1529E4-B340-2640-9C8A-BD7F429D5EF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CFEB9-286C-FE41-96AE-6EFF9D1CA618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352800"/>
            <a:ext cx="8686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tIns="1440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</a:pPr>
            <a:r>
              <a:rPr lang="en-US" sz="3600" dirty="0">
                <a:solidFill>
                  <a:srgbClr val="FF0000"/>
                </a:solidFill>
              </a:rPr>
              <a:t>CALIBRATION COMPLETE !</a:t>
            </a:r>
          </a:p>
          <a:p>
            <a:pPr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spcBef>
                <a:spcPct val="20000"/>
              </a:spcBef>
              <a:buClr>
                <a:srgbClr val="0C8164"/>
              </a:buClr>
              <a:buSzPct val="80000"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00250" y="3500438"/>
            <a:ext cx="6911975" cy="7143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Modify </a:t>
            </a:r>
            <a:r>
              <a:rPr lang="en-US" sz="3200" dirty="0" err="1"/>
              <a:t>NorSand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B93B6D-0674-8E4D-B2E1-464591BC7E54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79B67-360F-D24A-9410-62362CD737AF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93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282FC4-7F92-4404-8A89-5915F57009D1}"/>
              </a:ext>
            </a:extLst>
          </p:cNvPr>
          <p:cNvCxnSpPr>
            <a:cxnSpLocks/>
          </p:cNvCxnSpPr>
          <p:nvPr/>
        </p:nvCxnSpPr>
        <p:spPr bwMode="auto">
          <a:xfrm>
            <a:off x="4724400" y="2315172"/>
            <a:ext cx="1730283" cy="103762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2BD88B5-7901-421F-A968-E4041A1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Mobilized friction ratio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23EC6-F591-4B99-835D-6C8467C4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AE8D1-D579-E340-B44C-165DBDD9C148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47031-CA48-4059-AFCA-32F11A8B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B6F37-E4EE-3041-83DC-F5C5B28F2CC6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746753-BA9B-455E-8C91-6AB5927233AA}"/>
              </a:ext>
            </a:extLst>
          </p:cNvPr>
          <p:cNvCxnSpPr/>
          <p:nvPr/>
        </p:nvCxnSpPr>
        <p:spPr bwMode="auto">
          <a:xfrm>
            <a:off x="1981200" y="1524000"/>
            <a:ext cx="0" cy="32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85D47C-0125-41D9-AC4E-6714A5B182A1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1200" y="4724400"/>
            <a:ext cx="533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C085AA-9E42-4C18-A0B2-6B213846D81C}"/>
              </a:ext>
            </a:extLst>
          </p:cNvPr>
          <p:cNvSpPr txBox="1"/>
          <p:nvPr/>
        </p:nvSpPr>
        <p:spPr>
          <a:xfrm>
            <a:off x="4343400" y="464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ymbol" panose="05050102010706020507" pitchFamily="18" charset="2"/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4B680-460D-4997-B3C9-4979FEDE878A}"/>
              </a:ext>
            </a:extLst>
          </p:cNvPr>
          <p:cNvSpPr txBox="1"/>
          <p:nvPr/>
        </p:nvSpPr>
        <p:spPr>
          <a:xfrm>
            <a:off x="1447800" y="2667000"/>
            <a:ext cx="6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baseline="-25000" dirty="0"/>
              <a:t>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ED35AB-C902-49BB-905D-F8693A8C885C}"/>
              </a:ext>
            </a:extLst>
          </p:cNvPr>
          <p:cNvSpPr/>
          <p:nvPr/>
        </p:nvSpPr>
        <p:spPr bwMode="auto">
          <a:xfrm>
            <a:off x="4648200" y="2240281"/>
            <a:ext cx="152392" cy="121919"/>
          </a:xfrm>
          <a:prstGeom prst="ellipse">
            <a:avLst/>
          </a:prstGeom>
          <a:solidFill>
            <a:srgbClr val="77DF54"/>
          </a:solidFill>
          <a:ln w="9525" cap="flat" cmpd="sng" algn="ctr">
            <a:solidFill>
              <a:srgbClr val="77DF54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B8FD2-DD65-4E4C-BA84-5683BB7317B8}"/>
              </a:ext>
            </a:extLst>
          </p:cNvPr>
          <p:cNvSpPr txBox="1"/>
          <p:nvPr/>
        </p:nvSpPr>
        <p:spPr>
          <a:xfrm>
            <a:off x="4038600" y="1900535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</a:t>
            </a:r>
            <a:r>
              <a:rPr lang="en-GB" baseline="-25000" dirty="0" err="1"/>
              <a:t>tc</a:t>
            </a:r>
            <a:endParaRPr lang="en-GB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48817F-E26E-43AB-8367-1086830ADCEC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H="1">
            <a:off x="2209801" y="2344345"/>
            <a:ext cx="2460716" cy="172964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7AA0A7-6551-445D-877A-6BA178EA8B0D}"/>
              </a:ext>
            </a:extLst>
          </p:cNvPr>
          <p:cNvCxnSpPr>
            <a:cxnSpLocks/>
          </p:cNvCxnSpPr>
          <p:nvPr/>
        </p:nvCxnSpPr>
        <p:spPr bwMode="auto">
          <a:xfrm>
            <a:off x="4800600" y="2301240"/>
            <a:ext cx="1730283" cy="1393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895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F253-3229-4BDB-910F-D3DE0518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to function in VBA and modify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30E93-2A9C-453A-B235-F8C3B711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0105C-DABB-7E4C-8F64-13E498C2DFC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E32F6-3D14-4C7E-96DD-F9EC6A12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35295-3716-8549-8F36-448A231C4A65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79776-41BB-45F5-9B0E-39BF1093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"/>
          <a:stretch/>
        </p:blipFill>
        <p:spPr>
          <a:xfrm>
            <a:off x="0" y="857250"/>
            <a:ext cx="8686800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55C9DC-0942-4EC3-92C5-CEBD0C7689F3}"/>
              </a:ext>
            </a:extLst>
          </p:cNvPr>
          <p:cNvSpPr/>
          <p:nvPr/>
        </p:nvSpPr>
        <p:spPr bwMode="auto">
          <a:xfrm>
            <a:off x="1066800" y="1371600"/>
            <a:ext cx="2362200" cy="304800"/>
          </a:xfrm>
          <a:prstGeom prst="ellips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870095-727B-49D5-8866-E06B07CC31F1}"/>
              </a:ext>
            </a:extLst>
          </p:cNvPr>
          <p:cNvSpPr/>
          <p:nvPr/>
        </p:nvSpPr>
        <p:spPr bwMode="auto">
          <a:xfrm>
            <a:off x="1056861" y="3762375"/>
            <a:ext cx="695739" cy="304800"/>
          </a:xfrm>
          <a:prstGeom prst="ellips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837205-C1DD-434A-8D85-D68F7149E08E}"/>
              </a:ext>
            </a:extLst>
          </p:cNvPr>
          <p:cNvSpPr/>
          <p:nvPr/>
        </p:nvSpPr>
        <p:spPr bwMode="auto">
          <a:xfrm>
            <a:off x="1066800" y="3962400"/>
            <a:ext cx="695739" cy="304800"/>
          </a:xfrm>
          <a:prstGeom prst="ellips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192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5418-558C-4F46-A0D0-EB0FA287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Re-run code after changing </a:t>
            </a:r>
            <a:r>
              <a:rPr lang="en-GB" dirty="0" err="1"/>
              <a:t>M_psi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95DFC-2156-4701-AF58-39FA31D4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0105C-DABB-7E4C-8F64-13E498C2DFC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9D8CD-1EAC-4838-9BE5-EFE73B34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35295-3716-8549-8F36-448A231C4A65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8F03524-0873-4F75-9EDE-139282806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5" r="4385"/>
          <a:stretch/>
        </p:blipFill>
        <p:spPr>
          <a:xfrm>
            <a:off x="203811" y="985837"/>
            <a:ext cx="8330589" cy="488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909FB-E761-473B-98B5-0B30D17B5320}"/>
              </a:ext>
            </a:extLst>
          </p:cNvPr>
          <p:cNvSpPr txBox="1"/>
          <p:nvPr/>
        </p:nvSpPr>
        <p:spPr>
          <a:xfrm>
            <a:off x="3276600" y="3318808"/>
            <a:ext cx="48006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What is the effect of change in idealization for M on the computed soil behaviour ?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Do you need to change H and/or G to best-fit data ?</a:t>
            </a:r>
          </a:p>
        </p:txBody>
      </p:sp>
    </p:spTree>
    <p:extLst>
      <p:ext uri="{BB962C8B-B14F-4D97-AF65-F5344CB8AC3E}">
        <p14:creationId xmlns:p14="http://schemas.microsoft.com/office/powerpoint/2010/main" val="88573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9D33-8B5D-44D5-B396-92A766A1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VBA reference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E81096-8725-4891-A471-7A31B7171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080294"/>
            <a:ext cx="2981325" cy="4762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19BA-8A9F-4C08-AD24-3B5707DA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7669A-77C8-8E43-9A90-325FC39047A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F7EA1-B685-4B09-A947-275512BB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15DD-948A-7E48-9820-0A32A6D8093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0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Load program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Find your work from Exercise 1</a:t>
            </a:r>
          </a:p>
          <a:p>
            <a:endParaRPr lang="en-US" sz="3200" dirty="0">
              <a:latin typeface="Arial" charset="0"/>
              <a:ea typeface="ヒラギノ角ゴ Pro W3" charset="0"/>
            </a:endParaRPr>
          </a:p>
          <a:p>
            <a:r>
              <a:rPr lang="en-GB" sz="2800" dirty="0"/>
              <a:t>Open </a:t>
            </a:r>
            <a:r>
              <a:rPr lang="en-GB" sz="2800" i="1" dirty="0">
                <a:solidFill>
                  <a:srgbClr val="0070C0"/>
                </a:solidFill>
              </a:rPr>
              <a:t>NorTxl2(r10)_Nerlerk_270.xls</a:t>
            </a:r>
          </a:p>
          <a:p>
            <a:pPr lvl="1"/>
            <a:r>
              <a:rPr lang="en-GB" sz="2800" i="1" dirty="0">
                <a:solidFill>
                  <a:srgbClr val="00B0F0"/>
                </a:solidFill>
              </a:rPr>
              <a:t>‘Enable Macros’ when opening !</a:t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B93B6D-0674-8E4D-B2E1-464591BC7E54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CDDD-6BA6-2943-98A1-4FC86F93D15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Modelling interface</a:t>
            </a:r>
          </a:p>
        </p:txBody>
      </p:sp>
      <p:pic>
        <p:nvPicPr>
          <p:cNvPr id="21506" name="Content Placeholder 5" descr="Screen Shot 2015-01-05 at 5.18.0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646" r="3146"/>
          <a:stretch>
            <a:fillRect/>
          </a:stretch>
        </p:blipFill>
        <p:spPr>
          <a:xfrm>
            <a:off x="228600" y="990600"/>
            <a:ext cx="8686800" cy="497998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5573C-0195-D943-8231-6B03F1850D9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" name="Left Arrow 1"/>
          <p:cNvSpPr>
            <a:spLocks noChangeArrowheads="1"/>
          </p:cNvSpPr>
          <p:nvPr/>
        </p:nvSpPr>
        <p:spPr bwMode="auto">
          <a:xfrm>
            <a:off x="2057400" y="5105400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0" y="5105400"/>
            <a:ext cx="3124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</a:rPr>
              <a:t>Use to look at a test </a:t>
            </a:r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2057400" y="4191000"/>
            <a:ext cx="6858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4191000"/>
            <a:ext cx="464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Use to simulate with NorSand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Structure of VBA Program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On button click… 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Get values from </a:t>
            </a:r>
            <a:r>
              <a:rPr lang="en-US" b="1" i="1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Params &amp; Plots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worksheet </a:t>
            </a: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Clear output worksheet</a:t>
            </a: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Do all the clever things all in VBA (subroutines and functions)</a:t>
            </a: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Put results in single master array</a:t>
            </a: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Image that array back to excel worksheet </a:t>
            </a:r>
            <a:r>
              <a:rPr lang="en-US" b="1" i="1" dirty="0" err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Txl</a:t>
            </a:r>
            <a:r>
              <a:rPr lang="en-US" b="1" i="1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="1" i="1" dirty="0" err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SimResults</a:t>
            </a:r>
            <a:endParaRPr lang="en-US" b="1" i="1" dirty="0">
              <a:solidFill>
                <a:srgbClr val="048C9A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Excel graphs plotted from output worksheet in </a:t>
            </a:r>
            <a:r>
              <a:rPr lang="en-US" b="1" i="1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Params &amp; Plots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8C88C-EDB6-594D-9EFB-ACB93456C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C5656-D2BB-4A99-9E87-243E1ADF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67" b="2611"/>
          <a:stretch/>
        </p:blipFill>
        <p:spPr>
          <a:xfrm>
            <a:off x="234964" y="991563"/>
            <a:ext cx="8528035" cy="4874874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0941-C9D0-9E40-AD9C-15C5B3110AE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Accessing VBA : Developer   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(“Alt” +”F11”)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4191000" y="6096000"/>
            <a:ext cx="47244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/>
              <a:t>“</a:t>
            </a:r>
            <a:r>
              <a:rPr lang="en-US" altLang="ja-JP">
                <a:solidFill>
                  <a:srgbClr val="048C9A"/>
                </a:solidFill>
              </a:rPr>
              <a:t>Enable Macros</a:t>
            </a:r>
            <a:r>
              <a:rPr lang="en-US"/>
              <a:t>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A21E5C-58C7-41B9-9793-281EA13C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91563"/>
            <a:ext cx="1295400" cy="6096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1D7CDA-4043-4B38-B551-6CEC7F8FB6CE}"/>
              </a:ext>
            </a:extLst>
          </p:cNvPr>
          <p:cNvCxnSpPr>
            <a:stCxn id="7" idx="4"/>
          </p:cNvCxnSpPr>
          <p:nvPr/>
        </p:nvCxnSpPr>
        <p:spPr bwMode="auto">
          <a:xfrm flipH="1">
            <a:off x="533400" y="1601163"/>
            <a:ext cx="30099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FD9DFC-196A-451F-94DA-9E7966A31E1A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601a35c9-d6ba-4034-8363-62e5ee06fa97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65967</TotalTime>
  <Words>1494</Words>
  <Application>Microsoft Office PowerPoint</Application>
  <PresentationFormat>On-screen Show (4:3)</PresentationFormat>
  <Paragraphs>315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Symbol</vt:lpstr>
      <vt:lpstr>Wingdings</vt:lpstr>
      <vt:lpstr>Golder Associates Logo_PPT Template_ White Background_2007</vt:lpstr>
      <vt:lpstr>Equation</vt:lpstr>
      <vt:lpstr>  6.  ‘Industrial Quality’ NorSand (VBA)</vt:lpstr>
      <vt:lpstr>Soil mechanics has to wait 30 mins…</vt:lpstr>
      <vt:lpstr>Bad practice – prevalent in geotech ! </vt:lpstr>
      <vt:lpstr>VBA Code for OCC</vt:lpstr>
      <vt:lpstr>VBA reference</vt:lpstr>
      <vt:lpstr>Load program</vt:lpstr>
      <vt:lpstr>Modelling interface</vt:lpstr>
      <vt:lpstr>Structure of VBA Program</vt:lpstr>
      <vt:lpstr>Accessing VBA : Developer     (“Alt” +”F11”)</vt:lpstr>
      <vt:lpstr>VBA code</vt:lpstr>
      <vt:lpstr>Functions vs Subroutines</vt:lpstr>
      <vt:lpstr>My bad programming practice…</vt:lpstr>
      <vt:lpstr>EXERCISE 5 – NorSand Calibration </vt:lpstr>
      <vt:lpstr>NorSand Calibration - Purpose</vt:lpstr>
      <vt:lpstr>NorSand Calibration - Purpose</vt:lpstr>
      <vt:lpstr>Nerlerk Data “Summary &amp; Properties”</vt:lpstr>
      <vt:lpstr>Modelling drained tests</vt:lpstr>
      <vt:lpstr>1: Choosing initial state variables……</vt:lpstr>
      <vt:lpstr>2: Nerlerk elastic shear modulus</vt:lpstr>
      <vt:lpstr>3: Calibration – fitting H…</vt:lpstr>
      <vt:lpstr>Example fit of NorSand drained compression</vt:lpstr>
      <vt:lpstr>NorSand Calibration – finally to H……</vt:lpstr>
      <vt:lpstr>NorSand Calibration – H</vt:lpstr>
      <vt:lpstr>Bias check on y  testing error</vt:lpstr>
      <vt:lpstr>Calibration procedure: drained tests</vt:lpstr>
      <vt:lpstr>Example calibration result and trends</vt:lpstr>
      <vt:lpstr>Over to you to calibrate drained tests   Tests 1 - 5</vt:lpstr>
      <vt:lpstr>Undrained Tests…  Gmax and OCR </vt:lpstr>
      <vt:lpstr>Modelling undrained tests</vt:lpstr>
      <vt:lpstr>Effect of Gmax</vt:lpstr>
      <vt:lpstr>It is not actually Gmax that is the issue…</vt:lpstr>
      <vt:lpstr>Isotropic compression of Erksak sand</vt:lpstr>
      <vt:lpstr>Elastic relations (isotropic)</vt:lpstr>
      <vt:lpstr>THE PROBLEM:   Sands</vt:lpstr>
      <vt:lpstr>THE PROBLEM:   Silts</vt:lpstr>
      <vt:lpstr>Typically k/l circa 0.25 – adjust using Gmax</vt:lpstr>
      <vt:lpstr>Wroth has the same k/l...</vt:lpstr>
      <vt:lpstr>ELASTICITY: HOW TO PROCEED</vt:lpstr>
      <vt:lpstr>Over-consolidation</vt:lpstr>
      <vt:lpstr>Definition of OCR</vt:lpstr>
      <vt:lpstr>Example of OCR in data</vt:lpstr>
      <vt:lpstr>Example of fit</vt:lpstr>
      <vt:lpstr>Calibration: check on elasticity</vt:lpstr>
      <vt:lpstr>Over to you to calibrate undrained tests   Tests 6 - 10</vt:lpstr>
      <vt:lpstr>NorSand Calibration – final pass</vt:lpstr>
      <vt:lpstr>Modify NorSand</vt:lpstr>
      <vt:lpstr>Mobilized friction ratio</vt:lpstr>
      <vt:lpstr>Go to function in VBA and modify </vt:lpstr>
      <vt:lpstr>Re-run code after changing M_psi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830</cp:revision>
  <dcterms:created xsi:type="dcterms:W3CDTF">2012-01-25T00:17:02Z</dcterms:created>
  <dcterms:modified xsi:type="dcterms:W3CDTF">2020-02-14T14:32:38Z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