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sldIdLst>
    <p:sldId id="256" r:id="rId5"/>
    <p:sldId id="594" r:id="rId6"/>
    <p:sldId id="592" r:id="rId7"/>
    <p:sldId id="578" r:id="rId8"/>
    <p:sldId id="573" r:id="rId9"/>
    <p:sldId id="585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720" r:id="rId18"/>
    <p:sldId id="597" r:id="rId19"/>
    <p:sldId id="598" r:id="rId20"/>
    <p:sldId id="599" r:id="rId21"/>
    <p:sldId id="596" r:id="rId22"/>
    <p:sldId id="600" r:id="rId23"/>
    <p:sldId id="602" r:id="rId24"/>
    <p:sldId id="603" r:id="rId25"/>
    <p:sldId id="601" r:id="rId26"/>
    <p:sldId id="71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FF2A79"/>
    <a:srgbClr val="77DF54"/>
    <a:srgbClr val="800080"/>
    <a:srgbClr val="996633"/>
    <a:srgbClr val="00FF00"/>
    <a:srgbClr val="048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1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9BD7EAB2-0E45-FE41-B426-722DD09EE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41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71A34-2583-2C43-9E36-CCA5E4DF24F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3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C05-5C8C-FC4C-9AB7-78EC4509AC29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2E75-5BED-0E41-965D-BE4FFD37F9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3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03F15-60C1-AC4B-A7E7-05C3EE4E0DFA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2031-00AB-9B4D-9B14-F80FE7FB8D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1B68-F237-7842-B363-C36B0FC2F3D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4A2F-D91A-9341-AC74-EFCD0221EF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3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CB36-A52D-1445-BA38-D0D3DA508C6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7950-849B-D64F-B98C-592EF7B0E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63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F874-92A7-6F46-9A72-F264B4898013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2407-DB64-194B-9B8E-24673F2FD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4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4832-5D91-EE46-9CE6-25E79EDF491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0D0D-2A5C-2342-91DD-0E4CDD12C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7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AA84-EE40-9748-8239-2B1270954E9C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1650-BAFF-5046-88D0-D15699A78D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4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7197-B19A-BE41-A2FB-95604F4A96D9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BB14-EEC1-2047-B982-34D517E39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5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86E9-A777-A941-B551-E306053A965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BF54-CC5B-B54C-8CAC-7158C5441D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2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64EE-04CD-1642-8728-7F80D0BD2F7A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1E06-C9DE-5D45-90DD-122F2A228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0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4032-5A80-814D-B504-3C1F74024EC0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C2244-6061-124D-93E9-092D167BC1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7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3D29-B29A-0745-ACE1-EDE8602913E6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A224-DF65-7D4B-9933-ADF9D4F7A6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8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27535A98-D5D1-3849-B632-D2D6AB1E4CB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F7BE1BB8-696B-434E-8EC9-031ECC5F6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10.  </a:t>
            </a:r>
            <a:r>
              <a:rPr lang="en-CA" dirty="0">
                <a:solidFill>
                  <a:srgbClr val="0000FF"/>
                </a:solidFill>
              </a:rPr>
              <a:t>Drained to Undrained Transition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sz="1000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And yet more drained loading…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915400" cy="50212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Add a bit more drained loading =&gt;  </a:t>
            </a:r>
            <a:r>
              <a:rPr lang="en-US" sz="3200" b="1" i="1" dirty="0">
                <a:solidFill>
                  <a:srgbClr val="0000FF"/>
                </a:solidFill>
                <a:latin typeface="Symbol" charset="0"/>
                <a:ea typeface="ヒラギノ角ゴ Pro W3" charset="0"/>
                <a:cs typeface="Symbol" charset="0"/>
              </a:rPr>
              <a:t>h</a:t>
            </a:r>
            <a:r>
              <a:rPr lang="en-US" sz="2400" b="1" baseline="-25000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= 0.8</a:t>
            </a:r>
            <a:b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400" b="1" dirty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RUN SIM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2F81D1-CAFD-BC4F-B03B-6F62792AB64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AB597-5FBD-7643-871F-C17FCBCCB45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4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0A73-3C79-479D-A227-F9A50170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the </a:t>
            </a:r>
            <a:r>
              <a:rPr lang="en-GB" i="1" dirty="0">
                <a:solidFill>
                  <a:srgbClr val="00B0F0"/>
                </a:solidFill>
              </a:rPr>
              <a:t>instability locus</a:t>
            </a:r>
            <a:r>
              <a:rPr lang="en-GB" dirty="0"/>
              <a:t> is exceeded…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37F11F-CD9F-4239-BA44-6E4DEE639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 b="2323"/>
          <a:stretch/>
        </p:blipFill>
        <p:spPr>
          <a:xfrm>
            <a:off x="228599" y="990600"/>
            <a:ext cx="8619356" cy="495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AFF0-CE46-4F95-8845-9BFC3C30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C9ED8-2FC1-4246-A5B1-C2E6876F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23B90D-3AC2-460A-8AF5-FF8488691AA6}"/>
              </a:ext>
            </a:extLst>
          </p:cNvPr>
          <p:cNvCxnSpPr>
            <a:cxnSpLocks/>
          </p:cNvCxnSpPr>
          <p:nvPr/>
        </p:nvCxnSpPr>
        <p:spPr bwMode="auto">
          <a:xfrm flipH="1">
            <a:off x="3124200" y="19812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A3EA561-9B90-4A55-8FB4-2A438D5AF261}"/>
              </a:ext>
            </a:extLst>
          </p:cNvPr>
          <p:cNvSpPr/>
          <p:nvPr/>
        </p:nvSpPr>
        <p:spPr bwMode="auto">
          <a:xfrm>
            <a:off x="3276600" y="2017513"/>
            <a:ext cx="457200" cy="609600"/>
          </a:xfrm>
          <a:prstGeom prst="downArrow">
            <a:avLst/>
          </a:prstGeom>
          <a:solidFill>
            <a:srgbClr val="FF2A79"/>
          </a:solidFill>
          <a:ln w="9525" cap="flat" cmpd="sng" algn="ctr">
            <a:solidFill>
              <a:srgbClr val="FF2A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971800" y="1905000"/>
            <a:ext cx="3048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7162800" y="1752600"/>
            <a:ext cx="609600" cy="457200"/>
          </a:xfrm>
          <a:prstGeom prst="leftArrow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2286000"/>
            <a:ext cx="1447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Zero, nada, </a:t>
            </a:r>
            <a:r>
              <a:rPr lang="en-US" dirty="0" err="1">
                <a:solidFill>
                  <a:srgbClr val="0000FF"/>
                </a:solidFill>
              </a:rPr>
              <a:t>rien</a:t>
            </a:r>
            <a:r>
              <a:rPr lang="en-US" dirty="0">
                <a:solidFill>
                  <a:srgbClr val="0000FF"/>
                </a:solidFill>
              </a:rPr>
              <a:t> excess pore pressure</a:t>
            </a:r>
          </a:p>
          <a:p>
            <a:r>
              <a:rPr lang="en-US" dirty="0">
                <a:solidFill>
                  <a:srgbClr val="0000FF"/>
                </a:solidFill>
              </a:rPr>
              <a:t>at instability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3110A-9603-4ACA-9F2F-04EF28BA0BE7}"/>
              </a:ext>
            </a:extLst>
          </p:cNvPr>
          <p:cNvSpPr txBox="1"/>
          <p:nvPr/>
        </p:nvSpPr>
        <p:spPr>
          <a:xfrm>
            <a:off x="3733800" y="1914435"/>
            <a:ext cx="25908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Negative stiffness beyond instability locus</a:t>
            </a:r>
          </a:p>
        </p:txBody>
      </p:sp>
    </p:spTree>
    <p:extLst>
      <p:ext uri="{BB962C8B-B14F-4D97-AF65-F5344CB8AC3E}">
        <p14:creationId xmlns:p14="http://schemas.microsoft.com/office/powerpoint/2010/main" val="2005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Propagation of instability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B9A5DE-9F74-AD4D-BB5F-7D04AE88DA6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B11E6-D473-2E4F-ABD2-896493F04B8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EC7882-E262-463E-A484-A104CE2E3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18381"/>
            <a:ext cx="8686800" cy="4886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3AA388-0C47-40F1-86E0-1034A1B0CA99}"/>
              </a:ext>
            </a:extLst>
          </p:cNvPr>
          <p:cNvSpPr txBox="1"/>
          <p:nvPr/>
        </p:nvSpPr>
        <p:spPr>
          <a:xfrm>
            <a:off x="609600" y="1219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Elastic shear wave: V</a:t>
            </a:r>
            <a:r>
              <a:rPr lang="en-GB" b="1" baseline="-25000" dirty="0">
                <a:solidFill>
                  <a:srgbClr val="0000CC"/>
                </a:solidFill>
              </a:rPr>
              <a:t>s</a:t>
            </a:r>
            <a:r>
              <a:rPr lang="en-GB" b="1" dirty="0">
                <a:solidFill>
                  <a:srgbClr val="0000CC"/>
                </a:solidFill>
              </a:rPr>
              <a:t> ~ 200 m/s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9259A-2DFF-4048-B191-0E83F0B2DDD5}"/>
              </a:ext>
            </a:extLst>
          </p:cNvPr>
          <p:cNvSpPr txBox="1"/>
          <p:nvPr/>
        </p:nvSpPr>
        <p:spPr>
          <a:xfrm>
            <a:off x="577362" y="1680865"/>
            <a:ext cx="562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solidFill>
                  <a:srgbClr val="00B0F0"/>
                </a:solidFill>
              </a:rPr>
              <a:t>Plastic</a:t>
            </a:r>
            <a:r>
              <a:rPr lang="en-GB" b="1" dirty="0">
                <a:solidFill>
                  <a:srgbClr val="00B0F0"/>
                </a:solidFill>
              </a:rPr>
              <a:t> shear wave: </a:t>
            </a:r>
            <a:r>
              <a:rPr lang="en-GB" b="1" dirty="0">
                <a:solidFill>
                  <a:srgbClr val="00B0F0"/>
                </a:solidFill>
                <a:latin typeface="Symbol" panose="05050102010706020507" pitchFamily="18" charset="2"/>
              </a:rPr>
              <a:t>k</a:t>
            </a:r>
            <a:r>
              <a:rPr lang="en-GB" b="1" dirty="0">
                <a:solidFill>
                  <a:srgbClr val="00B0F0"/>
                </a:solidFill>
              </a:rPr>
              <a:t> V</a:t>
            </a:r>
            <a:r>
              <a:rPr lang="en-GB" b="1" baseline="-25000" dirty="0">
                <a:solidFill>
                  <a:srgbClr val="00B0F0"/>
                </a:solidFill>
              </a:rPr>
              <a:t>s</a:t>
            </a:r>
            <a:r>
              <a:rPr lang="en-GB" b="1" dirty="0">
                <a:solidFill>
                  <a:srgbClr val="00B0F0"/>
                </a:solidFill>
              </a:rPr>
              <a:t> / </a:t>
            </a:r>
            <a:r>
              <a:rPr lang="en-GB" b="1" dirty="0">
                <a:solidFill>
                  <a:srgbClr val="00B0F0"/>
                </a:solidFill>
                <a:latin typeface="Symbol" panose="05050102010706020507" pitchFamily="18" charset="2"/>
              </a:rPr>
              <a:t>l</a:t>
            </a:r>
            <a:r>
              <a:rPr lang="en-GB" b="1" dirty="0">
                <a:solidFill>
                  <a:srgbClr val="00B0F0"/>
                </a:solidFill>
              </a:rPr>
              <a:t> ~ 50 m/s</a:t>
            </a:r>
          </a:p>
        </p:txBody>
      </p:sp>
    </p:spTree>
    <p:extLst>
      <p:ext uri="{BB962C8B-B14F-4D97-AF65-F5344CB8AC3E}">
        <p14:creationId xmlns:p14="http://schemas.microsoft.com/office/powerpoint/2010/main" val="154969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59B1-4FBC-4ECD-9145-4FFB1BAA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NS simulating this behaviour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D1EE9-0601-48DA-B8AA-77E0A3E6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A12BC-59CF-4383-8C0E-A3C7D23F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5DD394-85D0-462B-AA22-18948C2F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2" t="10597" r="9252" b="10458"/>
          <a:stretch/>
        </p:blipFill>
        <p:spPr>
          <a:xfrm>
            <a:off x="1219200" y="1736986"/>
            <a:ext cx="6477000" cy="41288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99AD94-15F8-4D1E-B33D-D61FCBC59BF7}"/>
              </a:ext>
            </a:extLst>
          </p:cNvPr>
          <p:cNvSpPr/>
          <p:nvPr/>
        </p:nvSpPr>
        <p:spPr>
          <a:xfrm>
            <a:off x="114300" y="946638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NOTHING ADDED TO THEORY 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719F14-384E-4117-A27A-24FD5A7A3DA4}"/>
              </a:ext>
            </a:extLst>
          </p:cNvPr>
          <p:cNvCxnSpPr/>
          <p:nvPr/>
        </p:nvCxnSpPr>
        <p:spPr bwMode="auto">
          <a:xfrm flipH="1">
            <a:off x="5334000" y="1408303"/>
            <a:ext cx="1600200" cy="64909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arrow" w="med" len="med"/>
            <a:tailEnd type="arrow"/>
          </a:ln>
          <a:effectLst/>
        </p:spPr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69752"/>
              </p:ext>
            </p:extLst>
          </p:nvPr>
        </p:nvGraphicFramePr>
        <p:xfrm>
          <a:off x="5791200" y="990600"/>
          <a:ext cx="30162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460500" imgH="292100" progId="Equation.3">
                  <p:embed/>
                </p:oleObj>
              </mc:Choice>
              <mc:Fallback>
                <p:oleObj name="Equation" r:id="rId4" imgW="1460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1200" y="990600"/>
                        <a:ext cx="30162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flipH="1">
            <a:off x="4038600" y="3810000"/>
            <a:ext cx="9144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3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Aberfan</a:t>
            </a:r>
            <a:r>
              <a:rPr lang="en-US" dirty="0"/>
              <a:t> failure (1966)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4B11C-3F11-7747-89C2-5AE94476CC9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C071-6269-CC4D-A627-3D27425C4BB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6" name="Content Placeholder 5" descr="Slide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" t="5006" r="-711" b="27548"/>
          <a:stretch/>
        </p:blipFill>
        <p:spPr bwMode="auto">
          <a:xfrm>
            <a:off x="1930400" y="999067"/>
            <a:ext cx="6400800" cy="4910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64854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BF08-1820-41C7-B2D8-5A413C9A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Instability criterion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C5CB2-1E6F-4883-A283-34BC9152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595BF-E4A1-4BFB-8127-43A9BE43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6D565-047A-4508-84CA-88AC1D114E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562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8DEC84-3B83-455F-A666-546FA0024102}"/>
              </a:ext>
            </a:extLst>
          </p:cNvPr>
          <p:cNvSpPr txBox="1"/>
          <p:nvPr/>
        </p:nvSpPr>
        <p:spPr>
          <a:xfrm>
            <a:off x="2170113" y="163372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…automatically allows for effect of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GB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979C8F-5E29-4ED0-9239-790063DC40C4}"/>
              </a:ext>
            </a:extLst>
          </p:cNvPr>
          <p:cNvSpPr/>
          <p:nvPr/>
        </p:nvSpPr>
        <p:spPr bwMode="auto">
          <a:xfrm>
            <a:off x="1905000" y="990600"/>
            <a:ext cx="990600" cy="6858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40174"/>
              </p:ext>
            </p:extLst>
          </p:nvPr>
        </p:nvGraphicFramePr>
        <p:xfrm>
          <a:off x="1981200" y="1143000"/>
          <a:ext cx="265816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1473200" imgH="292100" progId="Equation.3">
                  <p:embed/>
                </p:oleObj>
              </mc:Choice>
              <mc:Fallback>
                <p:oleObj name="Equation" r:id="rId4" imgW="1473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143000"/>
                        <a:ext cx="265816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99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B853-5AA8-4E68-9A5F-ED4204DB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Cadia</a:t>
            </a:r>
            <a:r>
              <a:rPr lang="en-GB" dirty="0"/>
              <a:t> 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441C-8F0C-488B-B162-6A25BE3E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FE3AE-14E5-47A3-83AC-2DEE6C15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12B7E0-66F9-4791-9F1B-7F3E5FDDC71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9" y="949569"/>
            <a:ext cx="6638191" cy="3012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ABA29-7F00-4188-886D-2FDC3E9E5E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63788" y="3464169"/>
            <a:ext cx="6519740" cy="24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2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814A-4D67-4015-A964-914DBF1F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Evolution of </a:t>
            </a:r>
            <a:r>
              <a:rPr lang="en-GB" i="1" dirty="0">
                <a:latin typeface="Symbol" panose="05050102010706020507" pitchFamily="18" charset="2"/>
              </a:rPr>
              <a:t>y</a:t>
            </a:r>
            <a:r>
              <a:rPr lang="en-GB" dirty="0"/>
              <a:t> during construction history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0FB0D-55D6-432E-B22A-DAD416E1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EADD9-519D-4684-878F-9620CB53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30E6F2-E93F-43D3-894D-060BC0EFBB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r="6157"/>
          <a:stretch/>
        </p:blipFill>
        <p:spPr bwMode="auto">
          <a:xfrm>
            <a:off x="76200" y="1524000"/>
            <a:ext cx="7086600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6C5C9-DD75-4649-82A3-71003BD545F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76300" cy="148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6BDC0D-DC6D-4F34-BC42-E109C021E4E8}"/>
              </a:ext>
            </a:extLst>
          </p:cNvPr>
          <p:cNvCxnSpPr/>
          <p:nvPr/>
        </p:nvCxnSpPr>
        <p:spPr bwMode="auto">
          <a:xfrm>
            <a:off x="5791200" y="1828800"/>
            <a:ext cx="0" cy="182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F78C914-DF91-41F7-A2F8-CAF4DB827FCE}"/>
              </a:ext>
            </a:extLst>
          </p:cNvPr>
          <p:cNvSpPr txBox="1"/>
          <p:nvPr/>
        </p:nvSpPr>
        <p:spPr>
          <a:xfrm>
            <a:off x="5410200" y="1447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CPT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7A11E-BCE2-4050-A845-7292D429228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56" y="990601"/>
            <a:ext cx="1718944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29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BF76-F7B6-44D6-854A-AA2797E5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Stress-state after berm 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43AC0-BB03-4F04-8A98-ACB53DCC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E1FFC-1EA4-4400-8903-16040DB7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6E5661-7095-401F-906C-E0A31D457C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3" y="1712119"/>
            <a:ext cx="86868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 bwMode="auto">
          <a:xfrm>
            <a:off x="4038600" y="1905000"/>
            <a:ext cx="12192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1371600"/>
            <a:ext cx="317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Anti-liquefaction berm</a:t>
            </a:r>
          </a:p>
        </p:txBody>
      </p:sp>
    </p:spTree>
    <p:extLst>
      <p:ext uri="{BB962C8B-B14F-4D97-AF65-F5344CB8AC3E}">
        <p14:creationId xmlns:p14="http://schemas.microsoft.com/office/powerpoint/2010/main" val="1620246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A8B4-9A32-4720-B6B3-E227E9BB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Instability at ‘Point 1’: DSS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8EAEA-86EC-4529-991F-0ACA76AB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4E98C-4CC8-4586-A13D-8A9FD8BF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461C82-E39F-46D8-B0BF-01C7E6ABAB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239000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20A1-13A8-43E4-B816-CAD34BD5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dams with FS= 3 fail…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018F1F-0475-4248-9232-ED6D35137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474" y="1219200"/>
            <a:ext cx="5065125" cy="4631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0828-2A01-4E9D-B2D1-E78B5A22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9C657-64FA-4337-A0FE-ADCF7B93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5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7CBAB-F3D8-418E-88B1-3368A8E7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BD76-4B6F-4761-9381-4257D5B8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97EB6E-12D3-439D-8E11-DCF7D9358F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50" y="152400"/>
            <a:ext cx="478025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C7229B-AA8B-4B08-BAA8-80F8DACABA97}"/>
              </a:ext>
            </a:extLst>
          </p:cNvPr>
          <p:cNvSpPr txBox="1"/>
          <p:nvPr/>
        </p:nvSpPr>
        <p:spPr>
          <a:xfrm>
            <a:off x="304800" y="2286000"/>
            <a:ext cx="407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Behaviour at instability locus</a:t>
            </a:r>
          </a:p>
        </p:txBody>
      </p:sp>
    </p:spTree>
    <p:extLst>
      <p:ext uri="{BB962C8B-B14F-4D97-AF65-F5344CB8AC3E}">
        <p14:creationId xmlns:p14="http://schemas.microsoft.com/office/powerpoint/2010/main" val="2474764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B20F-5A98-46C8-8B64-3ADDD7E0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Drainage path matters…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C62B-D890-4C4A-A1AF-A636FFBE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7C76AA-4E8F-4ACE-B34E-5FBFD823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E5793-A5C9-4FE3-A1ED-52135309A5AE}"/>
              </a:ext>
            </a:extLst>
          </p:cNvPr>
          <p:cNvSpPr txBox="1"/>
          <p:nvPr/>
        </p:nvSpPr>
        <p:spPr>
          <a:xfrm>
            <a:off x="4939690" y="61722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DRAINED</a:t>
            </a:r>
            <a:r>
              <a:rPr lang="en-US" dirty="0">
                <a:solidFill>
                  <a:srgbClr val="7F7F7F"/>
                </a:solidFill>
              </a:rPr>
              <a:t>:</a:t>
            </a:r>
            <a:r>
              <a:rPr lang="en-US" dirty="0"/>
              <a:t>  </a:t>
            </a:r>
            <a:r>
              <a:rPr lang="en-US" dirty="0">
                <a:solidFill>
                  <a:srgbClr val="FF00FF"/>
                </a:solidFill>
              </a:rPr>
              <a:t>du/</a:t>
            </a:r>
            <a:r>
              <a:rPr lang="en-US" dirty="0" err="1">
                <a:solidFill>
                  <a:srgbClr val="FF00FF"/>
                </a:solidFill>
              </a:rPr>
              <a:t>dt</a:t>
            </a:r>
            <a:r>
              <a:rPr lang="en-US" dirty="0"/>
              <a:t> &gt; </a:t>
            </a:r>
            <a:r>
              <a:rPr lang="en-US" b="1" dirty="0">
                <a:solidFill>
                  <a:srgbClr val="0000FF"/>
                </a:solidFill>
              </a:rPr>
              <a:t>du/</a:t>
            </a:r>
            <a:r>
              <a:rPr lang="en-US" b="1" dirty="0" err="1">
                <a:solidFill>
                  <a:srgbClr val="0000FF"/>
                </a:solidFill>
              </a:rPr>
              <a:t>dt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E6E039-F97F-44C5-9DEB-2EEDAF0CD12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010400" cy="4800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35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63950-58DB-4E4C-84C9-51242C81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strain-weakening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E367-499F-4CE0-A37B-E26A3077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5C861-1904-432C-943A-6B04FD2F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A369AB-FEC0-4BC7-A8AB-C955FC40CB7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41583" r="654" b="17709"/>
          <a:stretch/>
        </p:blipFill>
        <p:spPr bwMode="auto">
          <a:xfrm>
            <a:off x="228600" y="1066801"/>
            <a:ext cx="868680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15738-84DD-4809-BDC3-8F4BA04D5537}"/>
              </a:ext>
            </a:extLst>
          </p:cNvPr>
          <p:cNvSpPr txBox="1"/>
          <p:nvPr/>
        </p:nvSpPr>
        <p:spPr>
          <a:xfrm>
            <a:off x="457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Stage 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D8E35-4344-4341-831F-184E9F6CCBDA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42047" r="4509" b="18213"/>
          <a:stretch/>
        </p:blipFill>
        <p:spPr bwMode="auto">
          <a:xfrm>
            <a:off x="304800" y="3357561"/>
            <a:ext cx="8610600" cy="2128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4B3D1-538D-4FFB-8342-F920DDEF440F}"/>
              </a:ext>
            </a:extLst>
          </p:cNvPr>
          <p:cNvSpPr txBox="1"/>
          <p:nvPr/>
        </p:nvSpPr>
        <p:spPr>
          <a:xfrm>
            <a:off x="433387" y="3500735"/>
            <a:ext cx="360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‘stabilizing’ buttress</a:t>
            </a:r>
          </a:p>
        </p:txBody>
      </p:sp>
    </p:spTree>
    <p:extLst>
      <p:ext uri="{BB962C8B-B14F-4D97-AF65-F5344CB8AC3E}">
        <p14:creationId xmlns:p14="http://schemas.microsoft.com/office/powerpoint/2010/main" val="3134142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1B820-832A-4A74-A00E-F20FC709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i="1" dirty="0"/>
              <a:t>Liquefaction failures</a:t>
            </a:r>
            <a:r>
              <a:rPr lang="en-GB" dirty="0"/>
              <a:t>” caused by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FBC9-B55E-403E-B9D5-CA32359BA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/>
              <a:t>Fort Peck    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(USA)</a:t>
            </a:r>
          </a:p>
          <a:p>
            <a:pPr>
              <a:lnSpc>
                <a:spcPct val="150000"/>
              </a:lnSpc>
            </a:pPr>
            <a:r>
              <a:rPr lang="en-GB" sz="2800" dirty="0" err="1"/>
              <a:t>Nerlerk</a:t>
            </a:r>
            <a:r>
              <a:rPr lang="en-GB" sz="2800" dirty="0"/>
              <a:t>       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(Canada)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Los </a:t>
            </a:r>
            <a:r>
              <a:rPr lang="en-GB" sz="2800" dirty="0" err="1"/>
              <a:t>Frailes</a:t>
            </a:r>
            <a:r>
              <a:rPr lang="en-GB" sz="2800" dirty="0"/>
              <a:t> 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(Spain)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Mt </a:t>
            </a:r>
            <a:r>
              <a:rPr lang="en-GB" sz="2800" dirty="0" err="1"/>
              <a:t>Polley</a:t>
            </a:r>
            <a:r>
              <a:rPr lang="en-GB" sz="2800" dirty="0"/>
              <a:t>    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(Canada)</a:t>
            </a:r>
          </a:p>
          <a:p>
            <a:pPr>
              <a:lnSpc>
                <a:spcPct val="150000"/>
              </a:lnSpc>
            </a:pPr>
            <a:r>
              <a:rPr lang="en-GB" sz="2800" dirty="0" err="1"/>
              <a:t>Cadia</a:t>
            </a:r>
            <a:r>
              <a:rPr lang="en-GB" sz="2800" dirty="0"/>
              <a:t>         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(Australia)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F9CDB-8014-4A16-B5AF-E14B0BEA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4B11C-3F11-7747-89C2-5AE94476CC9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74211-2025-4123-BC2E-F199F85C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C071-6269-CC4D-A627-3D27425C4BB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51A51-B91B-4343-B740-2FA536DD0B26}"/>
              </a:ext>
            </a:extLst>
          </p:cNvPr>
          <p:cNvSpPr txBox="1"/>
          <p:nvPr/>
        </p:nvSpPr>
        <p:spPr>
          <a:xfrm>
            <a:off x="2101358" y="5249005"/>
            <a:ext cx="676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i="1" dirty="0">
                <a:solidFill>
                  <a:srgbClr val="00B0F0"/>
                </a:solidFill>
              </a:rPr>
              <a:t>Do not just focus on liquefaction !</a:t>
            </a:r>
          </a:p>
        </p:txBody>
      </p:sp>
    </p:spTree>
    <p:extLst>
      <p:ext uri="{BB962C8B-B14F-4D97-AF65-F5344CB8AC3E}">
        <p14:creationId xmlns:p14="http://schemas.microsoft.com/office/powerpoint/2010/main" val="353451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Drained until instant of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B9A5DE-9F74-AD4D-BB5F-7D04AE88DA6E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B11E6-D473-2E4F-ABD2-896493F04B8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EC7882-E262-463E-A484-A104CE2E3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18381"/>
            <a:ext cx="8686800" cy="4886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Soil loading as two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0E1BEB-7FFC-A24D-B5D0-F6F74C4B7C18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C2050-1A46-AD45-A4CF-6A9FF44472F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cxnSp>
        <p:nvCxnSpPr>
          <p:cNvPr id="19460" name="Straight Connector 5"/>
          <p:cNvCxnSpPr>
            <a:cxnSpLocks noChangeShapeType="1"/>
          </p:cNvCxnSpPr>
          <p:nvPr/>
        </p:nvCxnSpPr>
        <p:spPr bwMode="auto">
          <a:xfrm>
            <a:off x="1905000" y="16764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1" name="Straight Connector 8"/>
          <p:cNvCxnSpPr>
            <a:cxnSpLocks noChangeShapeType="1"/>
          </p:cNvCxnSpPr>
          <p:nvPr/>
        </p:nvCxnSpPr>
        <p:spPr bwMode="auto">
          <a:xfrm flipH="1">
            <a:off x="1905000" y="5105400"/>
            <a:ext cx="487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343400" y="1600200"/>
            <a:ext cx="1295400" cy="3505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4953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Arc 13"/>
          <p:cNvSpPr/>
          <p:nvPr/>
        </p:nvSpPr>
        <p:spPr bwMode="auto">
          <a:xfrm>
            <a:off x="4038600" y="2895600"/>
            <a:ext cx="990600" cy="685800"/>
          </a:xfrm>
          <a:prstGeom prst="arc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648200" y="2895600"/>
            <a:ext cx="533400" cy="0"/>
          </a:xfrm>
          <a:prstGeom prst="straightConnector1">
            <a:avLst/>
          </a:prstGeom>
          <a:noFill/>
          <a:ln w="635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6" name="TextBox 16"/>
          <p:cNvSpPr txBox="1">
            <a:spLocks noChangeArrowheads="1"/>
          </p:cNvSpPr>
          <p:nvPr/>
        </p:nvSpPr>
        <p:spPr bwMode="auto">
          <a:xfrm>
            <a:off x="2438400" y="52578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Mean effective stress, 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0" y="1828800"/>
            <a:ext cx="553998" cy="3048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Deviator stress, 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10668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DRAINED</a:t>
            </a:r>
            <a:r>
              <a:rPr lang="en-US" dirty="0">
                <a:solidFill>
                  <a:srgbClr val="7F7F7F"/>
                </a:solidFill>
              </a:rPr>
              <a:t>:</a:t>
            </a:r>
            <a:r>
              <a:rPr lang="en-US" dirty="0"/>
              <a:t>  </a:t>
            </a:r>
            <a:r>
              <a:rPr lang="en-US" dirty="0">
                <a:solidFill>
                  <a:srgbClr val="FF00FF"/>
                </a:solidFill>
              </a:rPr>
              <a:t>du/</a:t>
            </a:r>
            <a:r>
              <a:rPr lang="en-US" dirty="0" err="1">
                <a:solidFill>
                  <a:srgbClr val="FF00FF"/>
                </a:solidFill>
              </a:rPr>
              <a:t>dt</a:t>
            </a:r>
            <a:r>
              <a:rPr lang="en-US" dirty="0"/>
              <a:t> &gt; </a:t>
            </a:r>
            <a:r>
              <a:rPr lang="en-US" b="1" dirty="0">
                <a:solidFill>
                  <a:srgbClr val="0000FF"/>
                </a:solidFill>
              </a:rPr>
              <a:t>du/</a:t>
            </a:r>
            <a:r>
              <a:rPr lang="en-US" b="1" dirty="0" err="1">
                <a:solidFill>
                  <a:srgbClr val="0000FF"/>
                </a:solidFill>
              </a:rPr>
              <a:t>dt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58183"/>
              </p:ext>
            </p:extLst>
          </p:nvPr>
        </p:nvGraphicFramePr>
        <p:xfrm>
          <a:off x="4800600" y="6089650"/>
          <a:ext cx="395909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0600" y="6089650"/>
                        <a:ext cx="3959098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648200" y="6019803"/>
            <a:ext cx="4267200" cy="761997"/>
          </a:xfrm>
          <a:prstGeom prst="rect">
            <a:avLst/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19878-DBBA-488B-9395-349F73210232}"/>
              </a:ext>
            </a:extLst>
          </p:cNvPr>
          <p:cNvSpPr txBox="1"/>
          <p:nvPr/>
        </p:nvSpPr>
        <p:spPr>
          <a:xfrm>
            <a:off x="722314" y="3657600"/>
            <a:ext cx="838199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How fast is the rate of excess pore pressure creation compared to the rate of drainage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010400" cy="6858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Open an undrained calibration </a:t>
            </a:r>
            <a:r>
              <a:rPr lang="en-US" b="0" dirty="0">
                <a:latin typeface="Arial" charset="0"/>
                <a:ea typeface="ヒラギノ角ゴ Pro W3" charset="0"/>
                <a:cs typeface="ヒラギノ角ゴ Pro W3" charset="0"/>
              </a:rPr>
              <a:t>(</a:t>
            </a:r>
            <a:r>
              <a:rPr lang="en-US" b="0" dirty="0">
                <a:solidFill>
                  <a:srgbClr val="0070C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Tests 6, 7 or 10</a:t>
            </a:r>
            <a:r>
              <a:rPr lang="en-US" b="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33A18FB-F2E1-5242-884D-73FA63560C7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7575F-BD75-2E4A-B175-4E31E2426B6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2048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79" b="-18979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E8691-1EC8-4D3F-BA0D-C6DF00A859C0}"/>
              </a:ext>
            </a:extLst>
          </p:cNvPr>
          <p:cNvSpPr txBox="1"/>
          <p:nvPr/>
        </p:nvSpPr>
        <p:spPr>
          <a:xfrm>
            <a:off x="1828800" y="103346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>
                <a:solidFill>
                  <a:srgbClr val="00B0F0"/>
                </a:solidFill>
              </a:rPr>
              <a:t>Your</a:t>
            </a:r>
            <a:r>
              <a:rPr lang="en-GB" i="1" dirty="0">
                <a:solidFill>
                  <a:srgbClr val="00B0F0"/>
                </a:solidFill>
              </a:rPr>
              <a:t> calibration of NS to loose </a:t>
            </a:r>
            <a:r>
              <a:rPr lang="en-GB" i="1" dirty="0" err="1">
                <a:solidFill>
                  <a:srgbClr val="00B0F0"/>
                </a:solidFill>
              </a:rPr>
              <a:t>Nerlerk</a:t>
            </a:r>
            <a:r>
              <a:rPr lang="en-GB" i="1" dirty="0">
                <a:solidFill>
                  <a:srgbClr val="00B0F0"/>
                </a:solidFill>
              </a:rPr>
              <a:t> sand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An increment of drained loading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915400" cy="50212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Add a bit of drained loading =&gt;  </a:t>
            </a:r>
            <a:r>
              <a:rPr lang="en-US" sz="3200" b="1" i="1" dirty="0">
                <a:solidFill>
                  <a:srgbClr val="0000FF"/>
                </a:solidFill>
                <a:latin typeface="Symbol" charset="0"/>
                <a:ea typeface="ヒラギノ角ゴ Pro W3" charset="0"/>
                <a:cs typeface="Symbol" charset="0"/>
              </a:rPr>
              <a:t>h</a:t>
            </a:r>
            <a:r>
              <a:rPr lang="en-US" sz="2400" b="1" baseline="-25000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= 0.3</a:t>
            </a:r>
          </a:p>
          <a:p>
            <a:endParaRPr lang="en-US" sz="24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Remove the over-consolidation as loading =&gt;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OCR=1.0</a:t>
            </a:r>
          </a:p>
          <a:p>
            <a:endParaRPr lang="en-US" sz="2400" b="1" dirty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RUN SIM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2F81D1-CAFD-BC4F-B03B-6F62792AB64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AB597-5FBD-7643-871F-C17FCBCCB45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DBD1-D467-4E11-8254-24DD85FA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first increment of drained loading…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51E8C0-8FED-4C87-BDEE-6615C2795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 b="2323"/>
          <a:stretch/>
        </p:blipFill>
        <p:spPr>
          <a:xfrm>
            <a:off x="228599" y="1018381"/>
            <a:ext cx="8571011" cy="49252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8F981-26A2-473E-8CA0-331D66F8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9C94F-F47F-45F9-9311-C9396974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C52914-EE9D-4B59-B9DA-29775105D08B}"/>
              </a:ext>
            </a:extLst>
          </p:cNvPr>
          <p:cNvCxnSpPr/>
          <p:nvPr/>
        </p:nvCxnSpPr>
        <p:spPr bwMode="auto">
          <a:xfrm>
            <a:off x="6477000" y="2895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3403B-F1B2-4689-BAC3-F1ACB09DED9E}"/>
              </a:ext>
            </a:extLst>
          </p:cNvPr>
          <p:cNvCxnSpPr/>
          <p:nvPr/>
        </p:nvCxnSpPr>
        <p:spPr bwMode="auto">
          <a:xfrm>
            <a:off x="6858000" y="33528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3A45DC-617C-4625-B5D1-6ECA9B799BF9}"/>
              </a:ext>
            </a:extLst>
          </p:cNvPr>
          <p:cNvCxnSpPr/>
          <p:nvPr/>
        </p:nvCxnSpPr>
        <p:spPr bwMode="auto">
          <a:xfrm flipV="1">
            <a:off x="7086600" y="2895600"/>
            <a:ext cx="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FCCD72-D0CE-4A3B-AC02-91ACE3C9BC2F}"/>
              </a:ext>
            </a:extLst>
          </p:cNvPr>
          <p:cNvCxnSpPr>
            <a:cxnSpLocks/>
          </p:cNvCxnSpPr>
          <p:nvPr/>
        </p:nvCxnSpPr>
        <p:spPr bwMode="auto">
          <a:xfrm>
            <a:off x="3048000" y="45720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Arrow: Left 16">
            <a:extLst>
              <a:ext uri="{FF2B5EF4-FFF2-40B4-BE49-F238E27FC236}">
                <a16:creationId xmlns:a16="http://schemas.microsoft.com/office/drawing/2014/main" id="{D1DA217E-C085-4148-93B5-81E79C0DAE1D}"/>
              </a:ext>
            </a:extLst>
          </p:cNvPr>
          <p:cNvSpPr/>
          <p:nvPr/>
        </p:nvSpPr>
        <p:spPr bwMode="auto">
          <a:xfrm>
            <a:off x="2057400" y="4425462"/>
            <a:ext cx="457200" cy="457200"/>
          </a:xfrm>
          <a:prstGeom prst="lef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AB2706-6829-49E6-B181-3FEA1DCCD331}"/>
              </a:ext>
            </a:extLst>
          </p:cNvPr>
          <p:cNvCxnSpPr>
            <a:cxnSpLocks/>
          </p:cNvCxnSpPr>
          <p:nvPr/>
        </p:nvCxnSpPr>
        <p:spPr bwMode="auto">
          <a:xfrm flipH="1">
            <a:off x="3048000" y="3352800"/>
            <a:ext cx="358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2819400" y="2895600"/>
            <a:ext cx="304800" cy="457200"/>
          </a:xfrm>
          <a:prstGeom prst="roundRect">
            <a:avLst/>
          </a:prstGeom>
          <a:noFill/>
          <a:ln w="38100" cap="flat" cmpd="sng" algn="ctr">
            <a:solidFill>
              <a:srgbClr val="FF2A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6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bit more drained loading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915400" cy="50212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Add a bit more drained loading =&gt;  </a:t>
            </a:r>
            <a:r>
              <a:rPr lang="en-US" sz="3200" b="1" i="1" dirty="0">
                <a:solidFill>
                  <a:srgbClr val="0000FF"/>
                </a:solidFill>
                <a:latin typeface="Symbol" charset="0"/>
                <a:ea typeface="ヒラギノ角ゴ Pro W3" charset="0"/>
                <a:cs typeface="Symbol" charset="0"/>
              </a:rPr>
              <a:t>h</a:t>
            </a:r>
            <a:r>
              <a:rPr lang="en-US" sz="2400" b="1" baseline="-25000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0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= 0.6</a:t>
            </a:r>
          </a:p>
          <a:p>
            <a:endParaRPr lang="en-US" sz="2400" b="1" dirty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RUN SIM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2F81D1-CAFD-BC4F-B03B-6F62792AB64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AB597-5FBD-7643-871F-C17FCBCCB45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7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241F-033F-4564-91D2-380B09D0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a bit more drained loading…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84AF1D-CA14-4568-9CE3-E1325974B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386" b="2323"/>
          <a:stretch/>
        </p:blipFill>
        <p:spPr>
          <a:xfrm>
            <a:off x="228600" y="1018381"/>
            <a:ext cx="8534400" cy="49041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BAAA1-7456-4E7F-92CF-530BF3A7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E4832-5D91-EE46-9CE6-25E79EDF491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54EF6-533B-40F5-A799-A615B54E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0D0D-2A5C-2342-91DD-0E4CDD12C94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8D10C2-0F63-4419-9900-3076F849DF8A}"/>
              </a:ext>
            </a:extLst>
          </p:cNvPr>
          <p:cNvCxnSpPr/>
          <p:nvPr/>
        </p:nvCxnSpPr>
        <p:spPr bwMode="auto">
          <a:xfrm>
            <a:off x="6477000" y="2514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8462DC-C469-488B-B5A5-546C224AD4A4}"/>
              </a:ext>
            </a:extLst>
          </p:cNvPr>
          <p:cNvCxnSpPr/>
          <p:nvPr/>
        </p:nvCxnSpPr>
        <p:spPr bwMode="auto">
          <a:xfrm>
            <a:off x="6858000" y="26670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2483E1-A73D-41DA-99E6-0888FEC02657}"/>
              </a:ext>
            </a:extLst>
          </p:cNvPr>
          <p:cNvCxnSpPr>
            <a:cxnSpLocks/>
          </p:cNvCxnSpPr>
          <p:nvPr/>
        </p:nvCxnSpPr>
        <p:spPr bwMode="auto">
          <a:xfrm flipV="1">
            <a:off x="7086600" y="2514600"/>
            <a:ext cx="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93F5BC-CC29-4C7B-8914-64386A8C1B8F}"/>
              </a:ext>
            </a:extLst>
          </p:cNvPr>
          <p:cNvCxnSpPr/>
          <p:nvPr/>
        </p:nvCxnSpPr>
        <p:spPr bwMode="auto">
          <a:xfrm>
            <a:off x="6400800" y="2834054"/>
            <a:ext cx="609600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B8185E4-A287-4C76-A05B-58494F869CF2}"/>
              </a:ext>
            </a:extLst>
          </p:cNvPr>
          <p:cNvSpPr txBox="1"/>
          <p:nvPr/>
        </p:nvSpPr>
        <p:spPr>
          <a:xfrm>
            <a:off x="6992815" y="2904679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Instability locus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AB2706-6829-49E6-B181-3FEA1DCCD331}"/>
              </a:ext>
            </a:extLst>
          </p:cNvPr>
          <p:cNvCxnSpPr>
            <a:cxnSpLocks/>
          </p:cNvCxnSpPr>
          <p:nvPr/>
        </p:nvCxnSpPr>
        <p:spPr bwMode="auto">
          <a:xfrm flipH="1">
            <a:off x="3048000" y="2667000"/>
            <a:ext cx="3733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5334000" y="2209800"/>
            <a:ext cx="1676400" cy="1676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4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D9DFC-196A-451F-94DA-9E7966A31E1A}">
  <ds:schemaRefs>
    <ds:schemaRef ds:uri="http://schemas.microsoft.com/office/2006/metadata/properties"/>
    <ds:schemaRef ds:uri="601a35c9-d6ba-4034-8363-62e5ee06fa97"/>
  </ds:schemaRefs>
</ds:datastoreItem>
</file>

<file path=customXml/itemProps2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57828</TotalTime>
  <Words>376</Words>
  <Application>Microsoft Office PowerPoint</Application>
  <PresentationFormat>On-screen Show (4:3)</PresentationFormat>
  <Paragraphs>105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Symbol</vt:lpstr>
      <vt:lpstr>Wingdings</vt:lpstr>
      <vt:lpstr>Golder Associates Logo_PPT Template_ White Background_2007</vt:lpstr>
      <vt:lpstr>Equation</vt:lpstr>
      <vt:lpstr>  10.  Drained to Undrained Transition</vt:lpstr>
      <vt:lpstr>Why dams with FS= 3 fail…</vt:lpstr>
      <vt:lpstr>Drained until instant of failure</vt:lpstr>
      <vt:lpstr>Soil loading as two steps</vt:lpstr>
      <vt:lpstr>Open an undrained calibration (Tests 6, 7 or 10)</vt:lpstr>
      <vt:lpstr>An increment of drained loading</vt:lpstr>
      <vt:lpstr>After first increment of drained loading…</vt:lpstr>
      <vt:lpstr>A bit more drained loading</vt:lpstr>
      <vt:lpstr>After a bit more drained loading…</vt:lpstr>
      <vt:lpstr>And yet more drained loading…</vt:lpstr>
      <vt:lpstr>When the instability locus is exceeded… </vt:lpstr>
      <vt:lpstr>Propagation of instability</vt:lpstr>
      <vt:lpstr>How is NS simulating this behaviour ?</vt:lpstr>
      <vt:lpstr>Aberfan failure (1966)</vt:lpstr>
      <vt:lpstr>Instability criterion</vt:lpstr>
      <vt:lpstr>Cadia 2018</vt:lpstr>
      <vt:lpstr>Evolution of y during construction history</vt:lpstr>
      <vt:lpstr>Stress-state after berm construction</vt:lpstr>
      <vt:lpstr>Instability at ‘Point 1’: DSS</vt:lpstr>
      <vt:lpstr>PowerPoint Presentation</vt:lpstr>
      <vt:lpstr>Drainage path matters…</vt:lpstr>
      <vt:lpstr>Foundation strain-weakening</vt:lpstr>
      <vt:lpstr>“Liquefaction failures” caused by foundations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809</cp:revision>
  <dcterms:created xsi:type="dcterms:W3CDTF">2012-01-25T00:17:02Z</dcterms:created>
  <dcterms:modified xsi:type="dcterms:W3CDTF">2020-02-14T14:44:02Z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