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58"/>
  </p:notesMasterIdLst>
  <p:sldIdLst>
    <p:sldId id="256" r:id="rId5"/>
    <p:sldId id="437" r:id="rId6"/>
    <p:sldId id="580" r:id="rId7"/>
    <p:sldId id="3689" r:id="rId8"/>
    <p:sldId id="3681" r:id="rId9"/>
    <p:sldId id="280" r:id="rId10"/>
    <p:sldId id="3743" r:id="rId11"/>
    <p:sldId id="267" r:id="rId12"/>
    <p:sldId id="3685" r:id="rId13"/>
    <p:sldId id="3686" r:id="rId14"/>
    <p:sldId id="587" r:id="rId15"/>
    <p:sldId id="3695" r:id="rId16"/>
    <p:sldId id="3692" r:id="rId17"/>
    <p:sldId id="3693" r:id="rId18"/>
    <p:sldId id="3694" r:id="rId19"/>
    <p:sldId id="262" r:id="rId20"/>
    <p:sldId id="3696" r:id="rId21"/>
    <p:sldId id="3700" r:id="rId22"/>
    <p:sldId id="3684" r:id="rId23"/>
    <p:sldId id="3720" r:id="rId24"/>
    <p:sldId id="3721" r:id="rId25"/>
    <p:sldId id="3697" r:id="rId26"/>
    <p:sldId id="3698" r:id="rId27"/>
    <p:sldId id="3699" r:id="rId28"/>
    <p:sldId id="3701" r:id="rId29"/>
    <p:sldId id="3702" r:id="rId30"/>
    <p:sldId id="3703" r:id="rId31"/>
    <p:sldId id="3705" r:id="rId32"/>
    <p:sldId id="3704" r:id="rId33"/>
    <p:sldId id="3706" r:id="rId34"/>
    <p:sldId id="3711" r:id="rId35"/>
    <p:sldId id="3707" r:id="rId36"/>
    <p:sldId id="557" r:id="rId37"/>
    <p:sldId id="3729" r:id="rId38"/>
    <p:sldId id="3708" r:id="rId39"/>
    <p:sldId id="3713" r:id="rId40"/>
    <p:sldId id="279" r:id="rId41"/>
    <p:sldId id="3709" r:id="rId42"/>
    <p:sldId id="561" r:id="rId43"/>
    <p:sldId id="3710" r:id="rId44"/>
    <p:sldId id="3715" r:id="rId45"/>
    <p:sldId id="569" r:id="rId46"/>
    <p:sldId id="296" r:id="rId47"/>
    <p:sldId id="297" r:id="rId48"/>
    <p:sldId id="3716" r:id="rId49"/>
    <p:sldId id="299" r:id="rId50"/>
    <p:sldId id="3717" r:id="rId51"/>
    <p:sldId id="344" r:id="rId52"/>
    <p:sldId id="3722" r:id="rId53"/>
    <p:sldId id="3719" r:id="rId54"/>
    <p:sldId id="3714" r:id="rId55"/>
    <p:sldId id="566" r:id="rId56"/>
    <p:sldId id="3723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00FF"/>
    <a:srgbClr val="800080"/>
    <a:srgbClr val="048C9A"/>
    <a:srgbClr val="996633"/>
    <a:srgbClr val="0000CC"/>
    <a:srgbClr val="00FF00"/>
    <a:srgbClr val="007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>
      <p:cViewPr varScale="1">
        <p:scale>
          <a:sx n="91" d="100"/>
          <a:sy n="91" d="100"/>
        </p:scale>
        <p:origin x="859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549"/>
    </p:cViewPr>
  </p:sorterViewPr>
  <p:notesViewPr>
    <p:cSldViewPr>
      <p:cViewPr>
        <p:scale>
          <a:sx n="100" d="100"/>
          <a:sy n="100" d="100"/>
        </p:scale>
        <p:origin x="-1890" y="121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fld id="{FD337580-3290-6747-AD5A-9E38B1C2B8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0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207FE-9B57-3241-94FD-D1AA6AA0C39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Firts_slid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48000" y="3886208"/>
            <a:ext cx="8001056" cy="1185866"/>
          </a:xfrm>
        </p:spPr>
        <p:txBody>
          <a:bodyPr anchor="t"/>
          <a:lstStyle>
            <a:lvl1pPr>
              <a:defRPr sz="3200">
                <a:solidFill>
                  <a:srgbClr val="0075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648000" y="3286124"/>
            <a:ext cx="8001056" cy="4320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rgbClr val="00755C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65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56000" y="950400"/>
            <a:ext cx="5436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0399" y="950400"/>
            <a:ext cx="3132000" cy="5022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FE056-4951-974D-9239-A9A6FF193E50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CB961-E0EC-DA45-A7C9-0ECD8DD5A9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97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950400"/>
            <a:ext cx="4267200" cy="5022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648200" y="950400"/>
            <a:ext cx="4267200" cy="5022000"/>
          </a:xfrm>
          <a:noFill/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2BA58-0920-AB46-9BAC-7C4A1ACAE712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A8C2A-E8DE-E847-BCC4-A186AA326D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491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4284" y="4800600"/>
            <a:ext cx="5486400" cy="566738"/>
          </a:xfrm>
        </p:spPr>
        <p:txBody>
          <a:bodyPr anchor="t"/>
          <a:lstStyle>
            <a:lvl1pPr algn="l">
              <a:defRPr sz="2000" b="1">
                <a:solidFill>
                  <a:srgbClr val="4C4C4C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04284" y="1447200"/>
            <a:ext cx="5486400" cy="3294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04284" y="5367338"/>
            <a:ext cx="5486400" cy="490554"/>
          </a:xfrm>
        </p:spPr>
        <p:txBody>
          <a:bodyPr/>
          <a:lstStyle>
            <a:lvl1pPr marL="0" indent="0">
              <a:buNone/>
              <a:defRPr sz="1800">
                <a:solidFill>
                  <a:srgbClr val="4C4C4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8FEC8-0AD1-0844-873F-93D0C70DA874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C0E15-8C46-9049-B227-15E646EF9C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44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9537" y="2786058"/>
            <a:ext cx="6912000" cy="1440000"/>
          </a:xfrm>
          <a:noFill/>
        </p:spPr>
        <p:txBody>
          <a:bodyPr anchor="t"/>
          <a:lstStyle>
            <a:lvl1pPr algn="l">
              <a:defRPr sz="4000" b="1" cap="none">
                <a:solidFill>
                  <a:srgbClr val="00755C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85F07-D5E0-CA4D-9FF1-04DFF3E6CBC5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DF180-E43B-194C-B272-0DECAC21BA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617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F6C9-F9FC-4626-91A9-F3CA82AB4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9EB89-D73D-4D1F-8773-97160E5AAF2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B2B60-23EB-47DC-AFA0-BD6736E4D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FFD66-36AA-4C15-801B-69B92B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31E6F-A60D-4FD2-90E4-D92A48705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EBC6E-5E2B-4C8C-8E3F-056486C1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02A55BF-5B15-49E5-ABFA-F6C5F0001E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256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27628-75C7-4812-AAAB-EBD8D5C1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0BAA6082-DCBB-4736-9A14-C8FB65EE9BAD}"/>
              </a:ext>
            </a:extLst>
          </p:cNvPr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09916-B110-4F42-9D33-1BB9F9369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3DA75-169D-4337-8E05-39C437913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77AFF-5805-483D-8216-138E772E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FF657F8-A785-4E83-AB31-5821244693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277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D373-02AF-461B-8442-73CCCC5C0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85A91-6C40-4E0C-9A81-68276D085C1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15A55D7A-3C74-4471-857F-23F93C91FEEC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7DB19-31FD-40E8-81D7-2631B7A8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7F395-254E-4129-AB0E-701EF6DB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B9CF8-53D2-4FA1-97FF-44DE51908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779973-4398-4896-93A9-AAED5F2915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419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3D3B1-31C4-4E1E-A653-90F5CA9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A7B2F613-5E9C-4106-AEA3-A00D640DCA31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E7764-5511-4FB4-93F7-2139EACDC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E8FCC-3246-42B8-A43E-FC60A935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BD3C5-71BD-440D-ADB8-323E9259C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756F8-8091-49E1-8C8E-FE7C0BDA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9DF55CD-A0B4-48E7-8D7C-E86F3027B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04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2E9A-D64B-410B-92F4-4E11E924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E970F05-404D-4D55-B0F5-0D24498E3E6B}"/>
              </a:ext>
            </a:extLst>
          </p:cNvPr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1581D-86F6-4F37-8CFD-4965625C4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811EF-507C-4830-8920-73B8FFF4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11CAA-A471-4613-AA9C-FA979FDC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60FA0-39BE-49F8-BF51-693C887A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7D8D93C-CBF4-4866-AC2C-C8D0B59740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62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9537" y="3500438"/>
            <a:ext cx="6912000" cy="714380"/>
          </a:xfrm>
          <a:noFill/>
        </p:spPr>
        <p:txBody>
          <a:bodyPr anchor="t"/>
          <a:lstStyle>
            <a:lvl1pPr algn="l">
              <a:defRPr sz="2000" b="0" cap="none">
                <a:solidFill>
                  <a:srgbClr val="00755C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98000" y="4286267"/>
            <a:ext cx="6912000" cy="1500187"/>
          </a:xfrm>
          <a:noFill/>
        </p:spPr>
        <p:txBody>
          <a:bodyPr/>
          <a:lstStyle>
            <a:lvl1pPr marL="0" indent="0">
              <a:buNone/>
              <a:defRPr sz="2000">
                <a:solidFill>
                  <a:srgbClr val="00755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5CDB-2331-7E45-97E5-AF621DD9E0C2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84D82-9246-9942-887E-A6D84C225E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01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086F7-8B62-BA40-9930-EEB4B7AD788D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3BD22-6243-2D45-B4AB-8091CFB6C0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43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0400" y="950400"/>
            <a:ext cx="4248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50400"/>
            <a:ext cx="4248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8B690-F4CB-F84E-B166-AEDFB88176B9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F8F1-263B-4344-BDC4-604EF7A7D3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48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0400" y="950400"/>
            <a:ext cx="4248000" cy="639762"/>
          </a:xfrm>
          <a:noFill/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0400" y="1643050"/>
            <a:ext cx="4248000" cy="428628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4" y="950400"/>
            <a:ext cx="4248000" cy="639762"/>
          </a:xfrm>
          <a:noFill/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4" y="1643050"/>
            <a:ext cx="4248000" cy="428628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1DADA-AFAE-8C47-AA8A-1AC9F7ECA70B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A8549-45C2-C147-BF7E-4AE2B0D77B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99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right) 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071670" y="950400"/>
            <a:ext cx="684373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0400" y="950400"/>
            <a:ext cx="1746000" cy="1440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2E57F-89EA-7D49-9462-FCEBB5A1F1FB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13F12-EF82-414F-8458-9AC8750435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34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bottom) 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0400" y="2285992"/>
            <a:ext cx="8686800" cy="3643338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0400" y="950400"/>
            <a:ext cx="8686800" cy="1296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FDD7-1340-A148-824E-76F0DF329553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1297C-53BD-DB42-A146-E6D0EB7FDE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0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C78D-E3A4-AC43-9ACC-C2751731F0F7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8D587-8A5C-E84D-8420-50696C696B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3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50829-2E74-BC4B-A6EA-EEB328D729C3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C2D5B-8B84-874C-B958-C74DEDDD4C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23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0" descr="Golder_associates_slide_section.jpg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28600"/>
            <a:ext cx="693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50913"/>
            <a:ext cx="8686800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14400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0188" y="6091238"/>
            <a:ext cx="2133600" cy="1238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eaLnBrk="0" hangingPunct="0">
              <a:defRPr sz="8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fld id="{AA8BA18B-848A-5044-AC40-682328CD4C6F}" type="datetime4">
              <a:rPr lang="en-US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188" y="6264275"/>
            <a:ext cx="2895600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eaLnBrk="0" hangingPunct="0">
              <a:defRPr sz="8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4813" y="6091238"/>
            <a:ext cx="698500" cy="1238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eaLnBrk="0" hangingPunct="0">
              <a:defRPr sz="800">
                <a:latin typeface="Arial" charset="0"/>
                <a:ea typeface="ヒラギノ角ゴ Pro W3" pitchFamily="-32" charset="-128"/>
                <a:cs typeface="+mn-cs"/>
              </a:defRPr>
            </a:lvl1pPr>
          </a:lstStyle>
          <a:p>
            <a:pPr>
              <a:defRPr/>
            </a:pPr>
            <a:fld id="{52A2FFA5-4AD3-8740-9EFF-BDF44AEB2D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2" name="Rectangle 11"/>
          <p:cNvSpPr>
            <a:spLocks noChangeArrowheads="1"/>
          </p:cNvSpPr>
          <p:nvPr userDrawn="1"/>
        </p:nvSpPr>
        <p:spPr bwMode="auto">
          <a:xfrm>
            <a:off x="7696200" y="6096000"/>
            <a:ext cx="1219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70" r:id="rId14"/>
    <p:sldLayoutId id="2147483971" r:id="rId15"/>
    <p:sldLayoutId id="2147483972" r:id="rId16"/>
    <p:sldLayoutId id="2147483973" r:id="rId17"/>
    <p:sldLayoutId id="2147483975" r:id="rId18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Arial" charset="0"/>
          <a:ea typeface="ヒラギノ角ゴ Pro W3" pitchFamily="-32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Arial" charset="0"/>
          <a:ea typeface="ヒラギノ角ゴ Pro W3" pitchFamily="-32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Arial" charset="0"/>
          <a:ea typeface="ヒラギノ角ゴ Pro W3" pitchFamily="-32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789"/>
          </a:solidFill>
          <a:latin typeface="Arial" charset="0"/>
          <a:ea typeface="ヒラギノ角ゴ Pro W3" pitchFamily="-32" charset="-128"/>
          <a:cs typeface="ヒラギノ角ゴ Pro W3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 sz="2000">
          <a:solidFill>
            <a:srgbClr val="4C4C4C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 sz="2000">
          <a:solidFill>
            <a:srgbClr val="4C4C4C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>
          <a:solidFill>
            <a:srgbClr val="4C4C4C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>
          <a:solidFill>
            <a:srgbClr val="4C4C4C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charset="0"/>
        <a:buChar char="n"/>
        <a:defRPr>
          <a:solidFill>
            <a:srgbClr val="4C4C4C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382000" cy="1524000"/>
          </a:xfrm>
        </p:spPr>
        <p:txBody>
          <a:bodyPr/>
          <a:lstStyle/>
          <a:p>
            <a:pPr eaLnBrk="1" hangingPunct="1">
              <a:defRPr/>
            </a:pP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rgbClr val="0000FF"/>
                </a:solidFill>
              </a:rPr>
              <a:t>7.  Cone Penetration Test - Methodology</a:t>
            </a:r>
            <a:endParaRPr lang="en-US" sz="4400" b="0" i="1" dirty="0">
              <a:solidFill>
                <a:schemeClr val="accent5">
                  <a:lumMod val="50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609600" y="5562600"/>
            <a:ext cx="3276600" cy="8382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48C9A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Dr. Dawn Shuttle, </a:t>
            </a:r>
            <a:r>
              <a:rPr lang="en-US" b="1" dirty="0" err="1">
                <a:solidFill>
                  <a:srgbClr val="048C9A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PEng</a:t>
            </a:r>
            <a:endParaRPr lang="en-US" b="1" dirty="0">
              <a:solidFill>
                <a:srgbClr val="048C9A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r>
              <a:rPr lang="en-US" b="1" dirty="0">
                <a:solidFill>
                  <a:srgbClr val="048C9A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Mike Jefferies, </a:t>
            </a:r>
            <a:r>
              <a:rPr lang="en-US" b="1" dirty="0" err="1">
                <a:solidFill>
                  <a:srgbClr val="048C9A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PEng</a:t>
            </a:r>
            <a:endParaRPr lang="en-US" b="1" dirty="0">
              <a:solidFill>
                <a:srgbClr val="048C9A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r>
              <a:rPr lang="en-US" sz="1000" dirty="0">
                <a:latin typeface="Arial" charset="0"/>
                <a:ea typeface="ヒラギノ角ゴ Pro W3" charset="0"/>
                <a:cs typeface="ヒラギノ角ゴ Pro W3" charset="0"/>
              </a:rPr>
              <a:t>March, 2018</a:t>
            </a:r>
          </a:p>
        </p:txBody>
      </p:sp>
      <p:pic>
        <p:nvPicPr>
          <p:cNvPr id="1638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5814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172200" y="5257800"/>
            <a:ext cx="2971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41D7-217C-4688-8130-7D73D9E2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2: Setting up the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7190C-E3A8-46F2-A278-D583EE53B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Where do you expect the weaker ground, what do you know about the depositional environment, what do you know about the geology ?</a:t>
            </a:r>
          </a:p>
          <a:p>
            <a:pPr lvl="2"/>
            <a:r>
              <a:rPr lang="en-GB" dirty="0"/>
              <a:t>You can likely do better than a simple grid-pattern</a:t>
            </a:r>
          </a:p>
          <a:p>
            <a:pPr lvl="2"/>
            <a:r>
              <a:rPr lang="en-GB" dirty="0"/>
              <a:t>And you may be budget constrained</a:t>
            </a:r>
          </a:p>
          <a:p>
            <a:pPr lvl="2"/>
            <a:endParaRPr lang="en-GB" dirty="0"/>
          </a:p>
          <a:p>
            <a:r>
              <a:rPr lang="en-GB" dirty="0"/>
              <a:t>There is more to a CPT campaign that pushing a CPT</a:t>
            </a:r>
          </a:p>
          <a:p>
            <a:pPr lvl="2"/>
            <a:r>
              <a:rPr lang="en-GB" dirty="0"/>
              <a:t>Dissipation tests to define piezometric conditions</a:t>
            </a:r>
          </a:p>
          <a:p>
            <a:pPr lvl="2"/>
            <a:r>
              <a:rPr lang="en-GB" dirty="0"/>
              <a:t>Seismic CPT to establish </a:t>
            </a:r>
            <a:r>
              <a:rPr lang="en-GB" dirty="0" err="1"/>
              <a:t>Gmax</a:t>
            </a:r>
            <a:r>
              <a:rPr lang="en-GB" dirty="0"/>
              <a:t> profiles</a:t>
            </a:r>
          </a:p>
          <a:p>
            <a:pPr lvl="2"/>
            <a:r>
              <a:rPr lang="en-GB" dirty="0"/>
              <a:t>Some samples (disturbed OK)  - MOSTAP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17A6E-75D0-43F6-8FEA-7FA30FBC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A04A5-F6BB-4BCC-AB36-E38FA3C6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193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Cadia</a:t>
            </a:r>
            <a:r>
              <a:rPr lang="en-US" dirty="0"/>
              <a:t>: 2017 CPT campaign for upstream raise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4212B5-83B2-6244-BD7F-4ADB9923260F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2C27D-33C8-3E4A-B556-BC3C63D6E0A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16472" r="279"/>
          <a:stretch/>
        </p:blipFill>
        <p:spPr>
          <a:xfrm>
            <a:off x="1981200" y="1066800"/>
            <a:ext cx="6934200" cy="4800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469F906-B964-4198-A773-E00BA489E0B2}"/>
              </a:ext>
            </a:extLst>
          </p:cNvPr>
          <p:cNvSpPr/>
          <p:nvPr/>
        </p:nvSpPr>
        <p:spPr bwMode="auto">
          <a:xfrm>
            <a:off x="2514600" y="32004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F618AB-5584-49F2-953E-FC8B761C70BF}"/>
              </a:ext>
            </a:extLst>
          </p:cNvPr>
          <p:cNvSpPr/>
          <p:nvPr/>
        </p:nvSpPr>
        <p:spPr bwMode="auto">
          <a:xfrm>
            <a:off x="2362200" y="32766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D462A3-9F9D-4A78-803A-5EF69356B872}"/>
              </a:ext>
            </a:extLst>
          </p:cNvPr>
          <p:cNvSpPr/>
          <p:nvPr/>
        </p:nvSpPr>
        <p:spPr bwMode="auto">
          <a:xfrm>
            <a:off x="2895600" y="40386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4D3210-1396-4DDD-889F-FC12F8A031B0}"/>
              </a:ext>
            </a:extLst>
          </p:cNvPr>
          <p:cNvSpPr/>
          <p:nvPr/>
        </p:nvSpPr>
        <p:spPr bwMode="auto">
          <a:xfrm>
            <a:off x="3352800" y="44196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2FD0A1-6DAF-40C5-A0A0-4C9D3583C32F}"/>
              </a:ext>
            </a:extLst>
          </p:cNvPr>
          <p:cNvSpPr/>
          <p:nvPr/>
        </p:nvSpPr>
        <p:spPr bwMode="auto">
          <a:xfrm>
            <a:off x="4191000" y="45720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E1A1F3-20F1-4D75-B1B0-FD6C1694B46C}"/>
              </a:ext>
            </a:extLst>
          </p:cNvPr>
          <p:cNvSpPr/>
          <p:nvPr/>
        </p:nvSpPr>
        <p:spPr bwMode="auto">
          <a:xfrm>
            <a:off x="4953000" y="44958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F1DA9B-ED61-4E7C-89FC-3FF78BC10A29}"/>
              </a:ext>
            </a:extLst>
          </p:cNvPr>
          <p:cNvSpPr/>
          <p:nvPr/>
        </p:nvSpPr>
        <p:spPr bwMode="auto">
          <a:xfrm>
            <a:off x="5029200" y="47244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1C3FC0-49A5-4986-8E93-E46D65635288}"/>
              </a:ext>
            </a:extLst>
          </p:cNvPr>
          <p:cNvSpPr/>
          <p:nvPr/>
        </p:nvSpPr>
        <p:spPr bwMode="auto">
          <a:xfrm>
            <a:off x="6019800" y="41910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36C733-0CF7-41A1-A374-75126FCFF68B}"/>
              </a:ext>
            </a:extLst>
          </p:cNvPr>
          <p:cNvSpPr/>
          <p:nvPr/>
        </p:nvSpPr>
        <p:spPr bwMode="auto">
          <a:xfrm>
            <a:off x="6096000" y="43434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ADD379-B4C2-42C7-B1B8-E249150A218F}"/>
              </a:ext>
            </a:extLst>
          </p:cNvPr>
          <p:cNvSpPr/>
          <p:nvPr/>
        </p:nvSpPr>
        <p:spPr bwMode="auto">
          <a:xfrm>
            <a:off x="7162800" y="3810000"/>
            <a:ext cx="152400" cy="1524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20A624-4707-45E8-99A6-37F06A21C02C}"/>
              </a:ext>
            </a:extLst>
          </p:cNvPr>
          <p:cNvSpPr/>
          <p:nvPr/>
        </p:nvSpPr>
        <p:spPr bwMode="auto">
          <a:xfrm>
            <a:off x="3505200" y="4495800"/>
            <a:ext cx="152400" cy="15240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1A47E2-55D8-4493-B71D-484BB5D30A42}"/>
              </a:ext>
            </a:extLst>
          </p:cNvPr>
          <p:cNvSpPr/>
          <p:nvPr/>
        </p:nvSpPr>
        <p:spPr bwMode="auto">
          <a:xfrm>
            <a:off x="4800600" y="4495800"/>
            <a:ext cx="152400" cy="15240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58DDE2-9267-43CD-BC13-168BF1D3C2FE}"/>
              </a:ext>
            </a:extLst>
          </p:cNvPr>
          <p:cNvSpPr/>
          <p:nvPr/>
        </p:nvSpPr>
        <p:spPr bwMode="auto">
          <a:xfrm>
            <a:off x="5867400" y="4191000"/>
            <a:ext cx="152400" cy="15240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7AF25A-36CE-442F-AC7E-F995DE4527C2}"/>
              </a:ext>
            </a:extLst>
          </p:cNvPr>
          <p:cNvSpPr/>
          <p:nvPr/>
        </p:nvSpPr>
        <p:spPr bwMode="auto">
          <a:xfrm>
            <a:off x="7010400" y="3886200"/>
            <a:ext cx="152400" cy="15240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1370B-273D-4D17-96D2-A9CD24A74B49}"/>
              </a:ext>
            </a:extLst>
          </p:cNvPr>
          <p:cNvSpPr txBox="1"/>
          <p:nvPr/>
        </p:nvSpPr>
        <p:spPr>
          <a:xfrm>
            <a:off x="230188" y="1066800"/>
            <a:ext cx="1598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Earlier campaigns</a:t>
            </a:r>
          </a:p>
          <a:p>
            <a:r>
              <a:rPr lang="en-GB" sz="2000" dirty="0"/>
              <a:t>2005</a:t>
            </a:r>
          </a:p>
          <a:p>
            <a:r>
              <a:rPr lang="en-GB" sz="2000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001150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1E4F-CC7C-491C-8296-AC703BAC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Dissipation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8B702-3C08-40BD-847C-E470B98E5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get piezometric regime wrong, everything else will be wrong</a:t>
            </a:r>
          </a:p>
          <a:p>
            <a:pPr lvl="2"/>
            <a:r>
              <a:rPr lang="en-GB" dirty="0"/>
              <a:t>Measure !</a:t>
            </a:r>
          </a:p>
          <a:p>
            <a:endParaRPr lang="en-GB" dirty="0"/>
          </a:p>
          <a:p>
            <a:r>
              <a:rPr lang="en-GB" dirty="0"/>
              <a:t>If you have sand layers, then </a:t>
            </a:r>
            <a:r>
              <a:rPr lang="en-GB" dirty="0" err="1"/>
              <a:t>pwp</a:t>
            </a:r>
            <a:r>
              <a:rPr lang="en-GB" dirty="0"/>
              <a:t> in them can be used as an estimate</a:t>
            </a:r>
          </a:p>
          <a:p>
            <a:pPr lvl="2"/>
            <a:r>
              <a:rPr lang="en-GB" dirty="0"/>
              <a:t>Confirm in each profile with ~2 dissipation tests</a:t>
            </a:r>
          </a:p>
          <a:p>
            <a:endParaRPr lang="en-GB" dirty="0"/>
          </a:p>
          <a:p>
            <a:r>
              <a:rPr lang="en-GB" dirty="0"/>
              <a:t>Comprehensive dissipation tests in silt/clay strata one-in-four soundings</a:t>
            </a:r>
          </a:p>
          <a:p>
            <a:pPr lvl="2"/>
            <a:r>
              <a:rPr lang="en-GB" dirty="0"/>
              <a:t>Alternatively, devote occasional sounding to dissipation tests</a:t>
            </a:r>
          </a:p>
          <a:p>
            <a:pPr lvl="2"/>
            <a:endParaRPr lang="en-GB" dirty="0"/>
          </a:p>
          <a:p>
            <a:r>
              <a:rPr lang="en-GB" dirty="0"/>
              <a:t>Option of installing piezometers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171A0-635E-460B-944B-CD38FA4DD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09684-9955-4956-98BD-77F0115C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26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3F40-1841-4E87-9DBD-B170A4BA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Dissipation tests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53D834-752B-4DE5-B53B-DBDE4EB08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143000"/>
            <a:ext cx="6725251" cy="437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81D3B-3632-4010-813D-F08256A74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410B4-1C43-46EA-BC7E-3738E877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3E87E-BC73-4C91-8A10-9F54B231428C}"/>
              </a:ext>
            </a:extLst>
          </p:cNvPr>
          <p:cNvSpPr txBox="1"/>
          <p:nvPr/>
        </p:nvSpPr>
        <p:spPr>
          <a:xfrm>
            <a:off x="6934200" y="4114800"/>
            <a:ext cx="1066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 hour</a:t>
            </a:r>
          </a:p>
        </p:txBody>
      </p:sp>
    </p:spTree>
    <p:extLst>
      <p:ext uri="{BB962C8B-B14F-4D97-AF65-F5344CB8AC3E}">
        <p14:creationId xmlns:p14="http://schemas.microsoft.com/office/powerpoint/2010/main" val="2615420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14C5B-001B-4423-9FA9-8D84C8BF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Underconsolidation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00D12-2671-4F71-B663-AB1322D0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D0102-8763-4CAC-B219-AA8365D9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67F41-81CC-4F2A-83DE-46E7D95FC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27"/>
          <a:stretch/>
        </p:blipFill>
        <p:spPr>
          <a:xfrm>
            <a:off x="1488803" y="1066800"/>
            <a:ext cx="674079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60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13E8-4D79-4086-B1B2-ACAFA504F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Perched water table with under-drainage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83DC9-7485-4D3C-BEC4-EAC190EF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0BFAE-EC89-4069-B316-97458ACE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81095F3-6FD0-4FC9-875B-FE328F08A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6483"/>
            <a:ext cx="8558353" cy="507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101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97C0904E-D09B-49C2-BAEC-1C6E73F4E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343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Saturation </a:t>
            </a:r>
            <a:r>
              <a:rPr lang="en-US" altLang="en-US" sz="2400" dirty="0">
                <a:solidFill>
                  <a:schemeClr val="bg2"/>
                </a:solidFill>
              </a:rPr>
              <a:t>(</a:t>
            </a:r>
            <a:r>
              <a:rPr lang="en-US" altLang="en-US" sz="2400" dirty="0" err="1">
                <a:solidFill>
                  <a:schemeClr val="bg2"/>
                </a:solidFill>
              </a:rPr>
              <a:t>glycerine</a:t>
            </a:r>
            <a:r>
              <a:rPr lang="en-US" altLang="en-US" sz="2400" dirty="0">
                <a:solidFill>
                  <a:schemeClr val="bg2"/>
                </a:solidFill>
              </a:rPr>
              <a:t>)</a:t>
            </a:r>
            <a:br>
              <a:rPr lang="en-US" altLang="en-US" sz="2400" dirty="0">
                <a:solidFill>
                  <a:schemeClr val="bg2"/>
                </a:solidFill>
              </a:rPr>
            </a:br>
            <a:endParaRPr lang="en-US" altLang="en-US" sz="2800" dirty="0"/>
          </a:p>
          <a:p>
            <a:pPr>
              <a:lnSpc>
                <a:spcPct val="80000"/>
              </a:lnSpc>
            </a:pPr>
            <a:r>
              <a:rPr lang="en-US" altLang="en-US" sz="2800" dirty="0"/>
              <a:t>Ensure clean and open filter stone</a:t>
            </a:r>
            <a:br>
              <a:rPr lang="en-US" altLang="en-US" sz="2800" dirty="0"/>
            </a:br>
            <a:endParaRPr lang="en-US" altLang="en-US" sz="2800" dirty="0"/>
          </a:p>
          <a:p>
            <a:pPr>
              <a:lnSpc>
                <a:spcPct val="80000"/>
              </a:lnSpc>
            </a:pPr>
            <a:r>
              <a:rPr lang="en-US" altLang="en-US" sz="2800" dirty="0"/>
              <a:t>Clean friction sleeve ‘O’ rings and gaps</a:t>
            </a:r>
            <a:br>
              <a:rPr lang="en-US" altLang="en-US" sz="2800" dirty="0"/>
            </a:br>
            <a:endParaRPr lang="en-US" altLang="en-US" sz="2800" dirty="0"/>
          </a:p>
          <a:p>
            <a:pPr>
              <a:lnSpc>
                <a:spcPct val="80000"/>
              </a:lnSpc>
            </a:pPr>
            <a:r>
              <a:rPr lang="en-US" altLang="en-US" sz="2800" dirty="0"/>
              <a:t>Zeroing, before and after push </a:t>
            </a:r>
            <a:r>
              <a:rPr lang="en-US" altLang="en-US" sz="2400" dirty="0">
                <a:solidFill>
                  <a:schemeClr val="bg2"/>
                </a:solidFill>
              </a:rPr>
              <a:t>(&lt; 1% shift)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sz="2800" dirty="0"/>
              <a:t>Vertical</a:t>
            </a:r>
          </a:p>
          <a:p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93CB2D-2A5E-4F8B-A792-DFE0BD84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GB" dirty="0"/>
              <a:t>STEP 3: Getting ready to push the CPT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6D97E48F-9E37-49E9-9424-338E989F5D5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4191000" cy="4114800"/>
          </a:xfrm>
        </p:spPr>
        <p:txBody>
          <a:bodyPr/>
          <a:lstStyle/>
          <a:p>
            <a:r>
              <a:rPr lang="en-US" altLang="en-US" sz="2800" dirty="0"/>
              <a:t>Deviation from vertical</a:t>
            </a:r>
          </a:p>
          <a:p>
            <a:pPr lvl="2"/>
            <a:r>
              <a:rPr lang="en-US" altLang="en-US" sz="2000" dirty="0"/>
              <a:t>sands seem worse than clays</a:t>
            </a:r>
          </a:p>
          <a:p>
            <a:pPr lvl="2"/>
            <a:r>
              <a:rPr lang="en-US" altLang="en-US" sz="2000" dirty="0"/>
              <a:t>may break rods</a:t>
            </a:r>
          </a:p>
          <a:p>
            <a:r>
              <a:rPr lang="en-US" altLang="en-US" sz="2800" dirty="0"/>
              <a:t>Want least </a:t>
            </a:r>
            <a:r>
              <a:rPr lang="en-US" altLang="en-US" sz="2800" dirty="0" err="1"/>
              <a:t>drillouts</a:t>
            </a:r>
            <a:endParaRPr lang="en-US" altLang="en-US" sz="2800" dirty="0"/>
          </a:p>
          <a:p>
            <a:pPr lvl="2"/>
            <a:r>
              <a:rPr lang="en-US" altLang="en-US" sz="2000" dirty="0"/>
              <a:t>Efficiency</a:t>
            </a:r>
          </a:p>
          <a:p>
            <a:pPr lvl="2"/>
            <a:r>
              <a:rPr lang="en-US" altLang="en-US" sz="2000" dirty="0"/>
              <a:t>Splicing records</a:t>
            </a:r>
            <a:br>
              <a:rPr lang="en-US" altLang="en-US" sz="2000" dirty="0"/>
            </a:br>
            <a:endParaRPr lang="en-US" altLang="en-US" sz="2000" dirty="0"/>
          </a:p>
          <a:p>
            <a:r>
              <a:rPr lang="en-US" altLang="en-US" sz="2800" dirty="0"/>
              <a:t>Depth correction </a:t>
            </a:r>
            <a:br>
              <a:rPr lang="en-US" altLang="en-US" sz="2800" dirty="0"/>
            </a:br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400" dirty="0"/>
          </a:p>
          <a:p>
            <a:endParaRPr lang="en-US" altLang="en-US" sz="2400" dirty="0"/>
          </a:p>
        </p:txBody>
      </p:sp>
      <p:pic>
        <p:nvPicPr>
          <p:cNvPr id="20487" name="Picture 1031">
            <a:extLst>
              <a:ext uri="{FF2B5EF4-FFF2-40B4-BE49-F238E27FC236}">
                <a16:creationId xmlns:a16="http://schemas.microsoft.com/office/drawing/2014/main" id="{CE09438E-0AE6-4CD4-8FCB-1273DC7BD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444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488" name="Object 1032">
            <a:extLst>
              <a:ext uri="{FF2B5EF4-FFF2-40B4-BE49-F238E27FC236}">
                <a16:creationId xmlns:a16="http://schemas.microsoft.com/office/drawing/2014/main" id="{D3FC2DEE-D4F2-4142-B7F2-C0DA61CC16B3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999925"/>
              </p:ext>
            </p:extLst>
          </p:nvPr>
        </p:nvGraphicFramePr>
        <p:xfrm>
          <a:off x="1905000" y="4800600"/>
          <a:ext cx="205740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Equation" r:id="rId4" imgW="850680" imgH="482400" progId="Equation.3">
                  <p:embed/>
                </p:oleObj>
              </mc:Choice>
              <mc:Fallback>
                <p:oleObj name="Equation" r:id="rId4" imgW="850680" imgH="482400" progId="Equation.3">
                  <p:embed/>
                  <p:pic>
                    <p:nvPicPr>
                      <p:cNvPr id="20488" name="Object 1032">
                        <a:extLst>
                          <a:ext uri="{FF2B5EF4-FFF2-40B4-BE49-F238E27FC236}">
                            <a16:creationId xmlns:a16="http://schemas.microsoft.com/office/drawing/2014/main" id="{D3FC2DEE-D4F2-4142-B7F2-C0DA61CC1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800600"/>
                        <a:ext cx="2057400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AA92737-0E1D-4DBC-B117-8D7A728A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GB" dirty="0"/>
              <a:t>And keep an eye on where it is going…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CD957-03AB-442C-9941-3138E512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7162800" cy="685800"/>
          </a:xfrm>
        </p:spPr>
        <p:txBody>
          <a:bodyPr/>
          <a:lstStyle/>
          <a:p>
            <a:r>
              <a:rPr lang="en-GB" dirty="0"/>
              <a:t>STEP 4: Evaluate ground conditions </a:t>
            </a:r>
            <a:r>
              <a:rPr lang="en-GB" sz="2000" dirty="0"/>
              <a:t>“</a:t>
            </a:r>
            <a:r>
              <a:rPr lang="en-GB" sz="2000" b="0" dirty="0"/>
              <a:t>interpretation</a:t>
            </a:r>
            <a:r>
              <a:rPr lang="en-GB" sz="2000" dirty="0"/>
              <a:t>”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3752F-0957-4090-9005-4EF9CBE2B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STRATIGRAPHIC</a:t>
            </a:r>
          </a:p>
          <a:p>
            <a:pPr lvl="2"/>
            <a:r>
              <a:rPr lang="en-GB" dirty="0"/>
              <a:t>What soil type is where</a:t>
            </a:r>
          </a:p>
          <a:p>
            <a:endParaRPr lang="en-GB" dirty="0"/>
          </a:p>
          <a:p>
            <a:r>
              <a:rPr lang="en-GB" dirty="0"/>
              <a:t>SAND</a:t>
            </a:r>
          </a:p>
          <a:p>
            <a:pPr lvl="2"/>
            <a:r>
              <a:rPr lang="en-GB" dirty="0"/>
              <a:t>What is their state, friction angle, liquefaction resistance…</a:t>
            </a:r>
          </a:p>
          <a:p>
            <a:pPr lvl="2"/>
            <a:r>
              <a:rPr lang="en-GB" i="1" dirty="0"/>
              <a:t>Drained</a:t>
            </a:r>
            <a:r>
              <a:rPr lang="en-GB" dirty="0"/>
              <a:t> effective-stress methods of evaluation</a:t>
            </a:r>
          </a:p>
          <a:p>
            <a:r>
              <a:rPr lang="en-GB" dirty="0"/>
              <a:t>SILT</a:t>
            </a:r>
          </a:p>
          <a:p>
            <a:pPr lvl="2"/>
            <a:r>
              <a:rPr lang="en-GB" dirty="0"/>
              <a:t>What is their state, friction angle, liquefaction resistance…</a:t>
            </a:r>
          </a:p>
          <a:p>
            <a:pPr lvl="2"/>
            <a:r>
              <a:rPr lang="en-GB" i="1" dirty="0"/>
              <a:t>Undrained</a:t>
            </a:r>
            <a:r>
              <a:rPr lang="en-GB" dirty="0"/>
              <a:t> effective-stress methods of evaluation</a:t>
            </a:r>
          </a:p>
          <a:p>
            <a:pPr lvl="2"/>
            <a:r>
              <a:rPr lang="en-GB" i="1" dirty="0"/>
              <a:t>Undrained </a:t>
            </a:r>
            <a:r>
              <a:rPr lang="en-GB" dirty="0"/>
              <a:t>total-stress methods as supplement</a:t>
            </a:r>
          </a:p>
          <a:p>
            <a:r>
              <a:rPr lang="en-GB" dirty="0"/>
              <a:t>CLAY</a:t>
            </a:r>
          </a:p>
          <a:p>
            <a:pPr lvl="2"/>
            <a:r>
              <a:rPr lang="en-GB" dirty="0"/>
              <a:t>What is the undrained strength </a:t>
            </a:r>
            <a:r>
              <a:rPr lang="en-GB" dirty="0" err="1"/>
              <a:t>s</a:t>
            </a:r>
            <a:r>
              <a:rPr lang="en-GB" baseline="-25000" dirty="0" err="1"/>
              <a:t>u</a:t>
            </a:r>
            <a:endParaRPr lang="en-GB" baseline="-25000" dirty="0"/>
          </a:p>
          <a:p>
            <a:pPr lvl="2"/>
            <a:r>
              <a:rPr lang="en-GB" i="1" dirty="0"/>
              <a:t>Undrained</a:t>
            </a:r>
            <a:r>
              <a:rPr lang="en-GB" dirty="0"/>
              <a:t> total-stress method</a:t>
            </a:r>
          </a:p>
          <a:p>
            <a:pPr lvl="2"/>
            <a:r>
              <a:rPr lang="en-GB" dirty="0"/>
              <a:t>OCR using undrained effective-stress as supplement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4AE9B-E13A-4D3D-9606-6AED5A9B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7B58F-C35C-4A42-BAD6-D65D19B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19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1F628-D517-4AED-9973-3A3D1129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testing report is not enough…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9A982-BB59-4953-8B13-6E4BF2B29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A8D5C-E9B2-476A-BC66-64A85670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5F401C-E3E9-4B60-A235-4325F33D2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950913"/>
            <a:ext cx="3538439" cy="50212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B6A42E-6533-4BBC-9C76-6AC80804BDFF}"/>
              </a:ext>
            </a:extLst>
          </p:cNvPr>
          <p:cNvSpPr txBox="1"/>
          <p:nvPr/>
        </p:nvSpPr>
        <p:spPr>
          <a:xfrm>
            <a:off x="5443439" y="1447800"/>
            <a:ext cx="3700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GET THE RAW DATA AS DIGITAL FILE</a:t>
            </a:r>
          </a:p>
          <a:p>
            <a:pPr marL="457200" indent="-457200">
              <a:buAutoNum type="arabicPeriod"/>
            </a:pPr>
            <a:endParaRPr lang="en-GB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en-GB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YOU ARE THE ENGINEER</a:t>
            </a:r>
          </a:p>
        </p:txBody>
      </p:sp>
    </p:spTree>
    <p:extLst>
      <p:ext uri="{BB962C8B-B14F-4D97-AF65-F5344CB8AC3E}">
        <p14:creationId xmlns:p14="http://schemas.microsoft.com/office/powerpoint/2010/main" val="422236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Overview of Module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28600" y="950913"/>
            <a:ext cx="8686800" cy="49164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What is the CPT, field procedures: getting the data</a:t>
            </a:r>
          </a:p>
          <a:p>
            <a:pPr eaLnBrk="1" hangingPunct="1">
              <a:defRPr/>
            </a:pPr>
            <a:endParaRPr lang="en-US" sz="24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Assessing the soil types you are dealing with: stratigraphy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4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Soil state/strength</a:t>
            </a:r>
          </a:p>
          <a:p>
            <a:pPr lvl="2" eaLnBrk="1" hangingPunct="1">
              <a:defRPr/>
            </a:pPr>
            <a:r>
              <a:rPr lang="en-US" sz="2200" dirty="0">
                <a:latin typeface="Arial" charset="0"/>
                <a:ea typeface="ヒラギノ角ゴ Pro W3" charset="0"/>
                <a:cs typeface="ヒラギノ角ゴ Pro W3" charset="0"/>
              </a:rPr>
              <a:t>Total stress method</a:t>
            </a:r>
            <a:endParaRPr lang="en-US" sz="2200" baseline="-250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lvl="2" eaLnBrk="1" hangingPunct="1">
              <a:defRPr/>
            </a:pPr>
            <a:r>
              <a:rPr lang="en-US" sz="2200" dirty="0">
                <a:latin typeface="Arial" charset="0"/>
                <a:ea typeface="ヒラギノ角ゴ Pro W3" charset="0"/>
                <a:cs typeface="ヒラギノ角ゴ Pro W3" charset="0"/>
              </a:rPr>
              <a:t>Effective stress method drained</a:t>
            </a:r>
          </a:p>
          <a:p>
            <a:pPr lvl="2" eaLnBrk="1" hangingPunct="1">
              <a:defRPr/>
            </a:pPr>
            <a:r>
              <a:rPr lang="en-US" sz="2200" dirty="0">
                <a:latin typeface="Arial" charset="0"/>
                <a:ea typeface="ヒラギノ角ゴ Pro W3" charset="0"/>
                <a:cs typeface="ヒラギノ角ゴ Pro W3" charset="0"/>
              </a:rPr>
              <a:t>Effective stress method ‘universal’</a:t>
            </a:r>
          </a:p>
          <a:p>
            <a:pPr lvl="2" eaLnBrk="1" hangingPunct="1">
              <a:defRPr/>
            </a:pPr>
            <a:r>
              <a:rPr lang="en-US" sz="2200" dirty="0">
                <a:latin typeface="Arial" charset="0"/>
                <a:ea typeface="ヒラギノ角ゴ Pro W3" charset="0"/>
                <a:cs typeface="ヒラギノ角ゴ Pro W3" charset="0"/>
              </a:rPr>
              <a:t>Effective stress method undrained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8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D90BE80-F95B-4844-851C-985487FFA083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3F398-DE7D-A541-86F3-A11BF98E8A2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CCDA-E54C-47B5-9B83-93D405DD7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7162800" cy="685800"/>
          </a:xfrm>
        </p:spPr>
        <p:txBody>
          <a:bodyPr/>
          <a:lstStyle/>
          <a:p>
            <a:r>
              <a:rPr lang="en-GB" dirty="0"/>
              <a:t>Data archive: </a:t>
            </a:r>
            <a:r>
              <a:rPr lang="en-GB" b="0" dirty="0"/>
              <a:t>do not rely on corporate procedures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65B015-B112-428E-8032-D4CAAC64A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479" r="-1088" b="4919"/>
          <a:stretch/>
        </p:blipFill>
        <p:spPr>
          <a:xfrm>
            <a:off x="230188" y="1029494"/>
            <a:ext cx="8814890" cy="483790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E6864-F511-4E39-8A10-1B750ED1D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9CF0E-67EA-45D3-8E18-53CA5590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F5A80E-C4EF-4BE6-910E-32D71EAA9DA7}"/>
              </a:ext>
            </a:extLst>
          </p:cNvPr>
          <p:cNvSpPr txBox="1"/>
          <p:nvPr/>
        </p:nvSpPr>
        <p:spPr>
          <a:xfrm>
            <a:off x="230188" y="18288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Extensive investigation and special issue of CGJ: 1994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028A8-3691-4F3A-BD1F-7FB8DED12DE0}"/>
              </a:ext>
            </a:extLst>
          </p:cNvPr>
          <p:cNvSpPr txBox="1"/>
          <p:nvPr/>
        </p:nvSpPr>
        <p:spPr>
          <a:xfrm>
            <a:off x="230188" y="2286000"/>
            <a:ext cx="7605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DSR 2010… all original data apparently lost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40984-8F6D-43CB-90A4-09E01FD9AFE8}"/>
              </a:ext>
            </a:extLst>
          </p:cNvPr>
          <p:cNvSpPr txBox="1"/>
          <p:nvPr/>
        </p:nvSpPr>
        <p:spPr>
          <a:xfrm>
            <a:off x="228600" y="10668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Head dam of the </a:t>
            </a:r>
            <a:r>
              <a:rPr lang="en-GB" b="1" i="1" dirty="0">
                <a:solidFill>
                  <a:schemeClr val="bg1"/>
                </a:solidFill>
              </a:rPr>
              <a:t>Columbia River Treaty</a:t>
            </a:r>
          </a:p>
        </p:txBody>
      </p:sp>
    </p:spTree>
    <p:extLst>
      <p:ext uri="{BB962C8B-B14F-4D97-AF65-F5344CB8AC3E}">
        <p14:creationId xmlns:p14="http://schemas.microsoft.com/office/powerpoint/2010/main" val="3951155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BBBB-343B-491A-8DAC-B2872BF2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archive: </a:t>
            </a:r>
            <a:r>
              <a:rPr lang="en-GB" b="0" dirty="0"/>
              <a:t>be careful of media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9092B-7A27-4EE8-AA33-8E9FA84EE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64E3B-A332-4821-B85B-1D5330FA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6" name="Picture 3" descr="img008">
            <a:extLst>
              <a:ext uri="{FF2B5EF4-FFF2-40B4-BE49-F238E27FC236}">
                <a16:creationId xmlns:a16="http://schemas.microsoft.com/office/drawing/2014/main" id="{49352EB0-970C-49E4-8325-52EC536F65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1143000"/>
            <a:ext cx="4683124" cy="309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80808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1B8BAE-55CD-4259-B2BD-D21F6EAAD10B}"/>
              </a:ext>
            </a:extLst>
          </p:cNvPr>
          <p:cNvSpPr txBox="1"/>
          <p:nvPr/>
        </p:nvSpPr>
        <p:spPr>
          <a:xfrm>
            <a:off x="5181600" y="1140746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600+ sensors, continuously scanned 24/7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~ 20 km of CPT soundings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~ 400+ triaxial tests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~ 200+ SBP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B58B6-DF36-4D69-9CE9-1C946E268C62}"/>
              </a:ext>
            </a:extLst>
          </p:cNvPr>
          <p:cNvSpPr txBox="1"/>
          <p:nvPr/>
        </p:nvSpPr>
        <p:spPr>
          <a:xfrm>
            <a:off x="152400" y="4488739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48C9A"/>
                </a:solidFill>
              </a:rPr>
              <a:t>Data comprehensively archived by Gulf ~1990 </a:t>
            </a:r>
          </a:p>
          <a:p>
            <a:endParaRPr lang="en-GB" sz="2800" dirty="0">
              <a:solidFill>
                <a:srgbClr val="048C9A"/>
              </a:solidFill>
            </a:endParaRPr>
          </a:p>
          <a:p>
            <a:r>
              <a:rPr lang="en-GB" sz="2800" dirty="0">
                <a:solidFill>
                  <a:srgbClr val="048C9A"/>
                </a:solidFill>
              </a:rPr>
              <a:t>Physically retrieved OK 2010.  But….</a:t>
            </a:r>
          </a:p>
        </p:txBody>
      </p:sp>
    </p:spTree>
    <p:extLst>
      <p:ext uri="{BB962C8B-B14F-4D97-AF65-F5344CB8AC3E}">
        <p14:creationId xmlns:p14="http://schemas.microsoft.com/office/powerpoint/2010/main" val="878107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2D8B5AF7-98C9-4E65-9520-B729B58E8E30}"/>
              </a:ext>
            </a:extLst>
          </p:cNvPr>
          <p:cNvPicPr>
            <a:picLocks noGrp="1" noChangeAspect="1" noChangeArrowheads="1"/>
          </p:cNvPicPr>
          <p:nvPr>
            <p:ph type="dgm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90600"/>
            <a:ext cx="3097213" cy="5029200"/>
          </a:xfrm>
          <a:noFill/>
          <a:ln/>
        </p:spPr>
      </p:pic>
      <p:sp>
        <p:nvSpPr>
          <p:cNvPr id="28677" name="Line 5">
            <a:extLst>
              <a:ext uri="{FF2B5EF4-FFF2-40B4-BE49-F238E27FC236}">
                <a16:creationId xmlns:a16="http://schemas.microsoft.com/office/drawing/2014/main" id="{09C919AD-D5FB-41A5-9FC0-E5B216082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295400"/>
            <a:ext cx="609600" cy="464820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78" name="Line 6">
            <a:extLst>
              <a:ext uri="{FF2B5EF4-FFF2-40B4-BE49-F238E27FC236}">
                <a16:creationId xmlns:a16="http://schemas.microsoft.com/office/drawing/2014/main" id="{5B4DF058-FD3B-4C88-B5C4-647C50617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1295400"/>
            <a:ext cx="304800" cy="42672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B405DBF0-BB6E-49F3-A009-6F1732303B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295400"/>
            <a:ext cx="685800" cy="44196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0CC46804-469C-4778-BEDA-ACFF13CBD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038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/>
              <a:t>Vertical effective stress increases with depth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/>
              <a:t>Soil strength &amp; stiffness increase with stress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dirty="0"/>
              <a:t>CPT response depends on strength and stiffness...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en-US" dirty="0"/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en-US" dirty="0"/>
          </a:p>
        </p:txBody>
      </p:sp>
      <p:sp>
        <p:nvSpPr>
          <p:cNvPr id="28681" name="Text Box 9">
            <a:extLst>
              <a:ext uri="{FF2B5EF4-FFF2-40B4-BE49-F238E27FC236}">
                <a16:creationId xmlns:a16="http://schemas.microsoft.com/office/drawing/2014/main" id="{2F24F6A1-D9F8-4C04-847D-3FCAE8B65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191000"/>
            <a:ext cx="457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2"/>
                </a:solidFill>
              </a:rPr>
              <a:t>Must remove stress level effects to get to true soil properties/state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D0F790-8858-4FA8-924D-4E3B8AF4D9D4}"/>
              </a:ext>
            </a:extLst>
          </p:cNvPr>
          <p:cNvSpPr txBox="1">
            <a:spLocks/>
          </p:cNvSpPr>
          <p:nvPr/>
        </p:nvSpPr>
        <p:spPr bwMode="auto">
          <a:xfrm>
            <a:off x="1981200" y="228600"/>
            <a:ext cx="693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789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789"/>
                </a:solidFill>
                <a:latin typeface="Arial" charset="0"/>
                <a:ea typeface="ヒラギノ角ゴ Pro W3" pitchFamily="-32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789"/>
                </a:solidFill>
                <a:latin typeface="Arial" charset="0"/>
                <a:ea typeface="ヒラギノ角ゴ Pro W3" pitchFamily="-32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789"/>
                </a:solidFill>
                <a:latin typeface="Arial" charset="0"/>
                <a:ea typeface="ヒラギノ角ゴ Pro W3" pitchFamily="-32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789"/>
                </a:solidFill>
                <a:latin typeface="Arial" charset="0"/>
                <a:ea typeface="ヒラギノ角ゴ Pro W3" pitchFamily="-32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ヒラギノ角ゴ Pro W3" pitchFamily="-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ヒラギノ角ゴ Pro W3" pitchFamily="-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ヒラギノ角ゴ Pro W3" pitchFamily="-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ヒラギノ角ゴ Pro W3" pitchFamily="-32" charset="-128"/>
              </a:defRPr>
            </a:lvl9pPr>
          </a:lstStyle>
          <a:p>
            <a:r>
              <a:rPr lang="en-GB" kern="0" dirty="0"/>
              <a:t>Normalizing the data: why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build="p"/>
      <p:bldP spid="2868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E751E0E4-DC2D-4055-8A13-E8C113D76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7162800" cy="685800"/>
          </a:xfrm>
        </p:spPr>
        <p:txBody>
          <a:bodyPr/>
          <a:lstStyle/>
          <a:p>
            <a:r>
              <a:rPr lang="en-US" altLang="en-US" sz="2700" dirty="0"/>
              <a:t>Normalizing as dimensionless numbers...</a:t>
            </a:r>
          </a:p>
        </p:txBody>
      </p:sp>
      <p:pic>
        <p:nvPicPr>
          <p:cNvPr id="30729" name="Picture 9">
            <a:extLst>
              <a:ext uri="{FF2B5EF4-FFF2-40B4-BE49-F238E27FC236}">
                <a16:creationId xmlns:a16="http://schemas.microsoft.com/office/drawing/2014/main" id="{4D9999CD-7246-4004-9FD9-0E1451D45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914400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0" name="Text Box 10">
            <a:extLst>
              <a:ext uri="{FF2B5EF4-FFF2-40B4-BE49-F238E27FC236}">
                <a16:creationId xmlns:a16="http://schemas.microsoft.com/office/drawing/2014/main" id="{798D7CC3-6E39-44E6-BCAB-936E86C6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352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 dirty="0">
                <a:solidFill>
                  <a:schemeClr val="folHlink"/>
                </a:solidFill>
              </a:rPr>
              <a:t>R</a:t>
            </a:r>
            <a:r>
              <a:rPr lang="en-US" altLang="en-US" baseline="-25000" dirty="0">
                <a:solidFill>
                  <a:schemeClr val="folHlink"/>
                </a:solidFill>
              </a:rPr>
              <a:t>f</a:t>
            </a:r>
            <a:r>
              <a:rPr lang="en-US" altLang="en-US" dirty="0">
                <a:solidFill>
                  <a:schemeClr val="folHlink"/>
                </a:solidFill>
              </a:rPr>
              <a:t> = </a:t>
            </a:r>
            <a:r>
              <a:rPr lang="en-US" altLang="en-US" i="1" dirty="0">
                <a:solidFill>
                  <a:schemeClr val="folHlink"/>
                </a:solidFill>
              </a:rPr>
              <a:t>f</a:t>
            </a:r>
            <a:r>
              <a:rPr lang="en-US" altLang="en-US" baseline="-25000" dirty="0">
                <a:solidFill>
                  <a:schemeClr val="folHlink"/>
                </a:solidFill>
              </a:rPr>
              <a:t>s</a:t>
            </a:r>
            <a:r>
              <a:rPr lang="en-US" altLang="en-US" dirty="0">
                <a:solidFill>
                  <a:schemeClr val="folHlink"/>
                </a:solidFill>
              </a:rPr>
              <a:t>/</a:t>
            </a:r>
            <a:r>
              <a:rPr lang="en-US" altLang="en-US" i="1" dirty="0">
                <a:solidFill>
                  <a:schemeClr val="folHlink"/>
                </a:solidFill>
              </a:rPr>
              <a:t>q</a:t>
            </a:r>
            <a:r>
              <a:rPr lang="en-US" altLang="en-US" baseline="-25000" dirty="0">
                <a:solidFill>
                  <a:schemeClr val="folHlink"/>
                </a:solidFill>
              </a:rPr>
              <a:t>c</a:t>
            </a:r>
            <a:endParaRPr lang="en-US" altLang="en-US" dirty="0"/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FD2BB1AB-ABD6-4312-9F20-469B830DA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3622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 dirty="0" err="1">
                <a:solidFill>
                  <a:schemeClr val="folHlink"/>
                </a:solidFill>
                <a:latin typeface="Symbol" panose="05050102010706020507" pitchFamily="18" charset="2"/>
              </a:rPr>
              <a:t>s</a:t>
            </a:r>
            <a:r>
              <a:rPr lang="en-US" altLang="en-US" baseline="-25000" dirty="0" err="1">
                <a:solidFill>
                  <a:schemeClr val="folHlink"/>
                </a:solidFill>
              </a:rPr>
              <a:t>v</a:t>
            </a:r>
            <a:r>
              <a:rPr lang="en-US" altLang="en-US" dirty="0">
                <a:solidFill>
                  <a:schemeClr val="folHlink"/>
                </a:solidFill>
              </a:rPr>
              <a:t> not </a:t>
            </a:r>
            <a:r>
              <a:rPr lang="en-US" altLang="en-US" i="1" dirty="0" err="1">
                <a:solidFill>
                  <a:schemeClr val="folHlink"/>
                </a:solidFill>
                <a:latin typeface="Symbol" panose="05050102010706020507" pitchFamily="18" charset="2"/>
              </a:rPr>
              <a:t>s</a:t>
            </a:r>
            <a:r>
              <a:rPr lang="en-US" altLang="en-US" baseline="-25000" dirty="0" err="1">
                <a:solidFill>
                  <a:schemeClr val="folHlink"/>
                </a:solidFill>
              </a:rPr>
              <a:t>m</a:t>
            </a:r>
            <a:r>
              <a:rPr lang="en-US" altLang="en-US" sz="28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448CC-2C83-4B61-AE1C-82E87FDC7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70" t="-14815" r="37778" b="-16584"/>
          <a:stretch/>
        </p:blipFill>
        <p:spPr>
          <a:xfrm>
            <a:off x="3200400" y="4385733"/>
            <a:ext cx="2320412" cy="87206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BFEDD7-BA5A-485C-A631-F14D4CD6FE90}"/>
              </a:ext>
            </a:extLst>
          </p:cNvPr>
          <p:cNvSpPr/>
          <p:nvPr/>
        </p:nvSpPr>
        <p:spPr bwMode="auto">
          <a:xfrm>
            <a:off x="3124200" y="2057400"/>
            <a:ext cx="186321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9E5C7B-D033-4C29-A05E-8619ADC44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362200"/>
            <a:ext cx="2702560" cy="533400"/>
          </a:xfrm>
          <a:prstGeom prst="rect">
            <a:avLst/>
          </a:prstGeom>
          <a:ln w="19050">
            <a:solidFill>
              <a:srgbClr val="660066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FB5937-CD07-4FEF-BF31-6CD17A73E137}"/>
              </a:ext>
            </a:extLst>
          </p:cNvPr>
          <p:cNvSpPr/>
          <p:nvPr/>
        </p:nvSpPr>
        <p:spPr bwMode="auto">
          <a:xfrm>
            <a:off x="3124200" y="3124200"/>
            <a:ext cx="186321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359BA-59B5-46B6-A3C7-41433281A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92" t="-33822" r="38182" b="-29288"/>
          <a:stretch/>
        </p:blipFill>
        <p:spPr>
          <a:xfrm>
            <a:off x="3200400" y="3276600"/>
            <a:ext cx="2667000" cy="609600"/>
          </a:xfrm>
          <a:prstGeom prst="rect">
            <a:avLst/>
          </a:prstGeom>
          <a:ln w="19050">
            <a:solidFill>
              <a:srgbClr val="FF6600"/>
            </a:solidFill>
          </a:ln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488B0799-2E09-4AD2-9725-A3D40456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419600"/>
            <a:ext cx="2438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 dirty="0" err="1">
                <a:solidFill>
                  <a:schemeClr val="folHlink"/>
                </a:solidFill>
              </a:rPr>
              <a:t>u</a:t>
            </a:r>
            <a:r>
              <a:rPr lang="en-US" altLang="en-US" baseline="-25000" dirty="0" err="1">
                <a:solidFill>
                  <a:schemeClr val="folHlink"/>
                </a:solidFill>
              </a:rPr>
              <a:t>c</a:t>
            </a:r>
            <a:r>
              <a:rPr lang="en-US" altLang="en-US" dirty="0">
                <a:solidFill>
                  <a:schemeClr val="folHlink"/>
                </a:solidFill>
              </a:rPr>
              <a:t> </a:t>
            </a:r>
            <a:r>
              <a:rPr lang="en-US" altLang="en-US" sz="2000" dirty="0">
                <a:solidFill>
                  <a:schemeClr val="folHlink"/>
                </a:solidFill>
              </a:rPr>
              <a:t>to be measured at ‘2’ location by standard</a:t>
            </a:r>
            <a:endParaRPr lang="en-US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E7F2EF1-3B1F-4CE2-BB16-5F89607DDF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001000" cy="762000"/>
          </a:xfrm>
        </p:spPr>
        <p:txBody>
          <a:bodyPr/>
          <a:lstStyle/>
          <a:p>
            <a:r>
              <a:rPr lang="en-US" altLang="en-US" dirty="0"/>
              <a:t>Issues for dimensionless approach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CCB460D-AF1A-49A8-AD4D-16D1B5D88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143000"/>
            <a:ext cx="6858000" cy="4114800"/>
          </a:xfrm>
        </p:spPr>
        <p:txBody>
          <a:bodyPr/>
          <a:lstStyle/>
          <a:p>
            <a:r>
              <a:rPr lang="en-US" altLang="en-US" dirty="0"/>
              <a:t>What depth below ground surface did sounding start ?</a:t>
            </a:r>
          </a:p>
          <a:p>
            <a:endParaRPr lang="en-US" altLang="en-US" dirty="0"/>
          </a:p>
          <a:p>
            <a:r>
              <a:rPr lang="en-US" altLang="en-US" dirty="0"/>
              <a:t>Where is the water table ?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What are the soil &amp; water unit weights ?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816C009B-EBB6-469C-9195-26514F99D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4196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Adding in external knowledge to CPT data</a:t>
            </a:r>
          </a:p>
        </p:txBody>
      </p:sp>
      <p:sp>
        <p:nvSpPr>
          <p:cNvPr id="31749" name="AutoShape 5">
            <a:extLst>
              <a:ext uri="{FF2B5EF4-FFF2-40B4-BE49-F238E27FC236}">
                <a16:creationId xmlns:a16="http://schemas.microsoft.com/office/drawing/2014/main" id="{8DE39516-3AEF-4A8D-A1F4-B624113F1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962400"/>
            <a:ext cx="6248400" cy="1066800"/>
          </a:xfrm>
          <a:prstGeom prst="upArrowCallout">
            <a:avLst>
              <a:gd name="adj1" fmla="val 200000"/>
              <a:gd name="adj2" fmla="val 200000"/>
              <a:gd name="adj3" fmla="val 16667"/>
              <a:gd name="adj4" fmla="val 66667"/>
            </a:avLst>
          </a:prstGeom>
          <a:solidFill>
            <a:srgbClr val="CCFFFF">
              <a:alpha val="50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  <p:bldP spid="317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D87F4C3-1A32-4389-80D9-DA1EDBA0F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Soil type identification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BA023BB-2039-4C08-9C51-1F8F93AA5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998538"/>
            <a:ext cx="8686800" cy="5021262"/>
          </a:xfrm>
        </p:spPr>
        <p:txBody>
          <a:bodyPr/>
          <a:lstStyle/>
          <a:p>
            <a:r>
              <a:rPr lang="en-US" altLang="en-US" sz="2400" dirty="0"/>
              <a:t>Basic use of CPT is to look at soil layering.</a:t>
            </a:r>
            <a:br>
              <a:rPr lang="en-US" altLang="en-US" sz="2400" dirty="0"/>
            </a:br>
            <a:endParaRPr lang="en-US" altLang="en-US" sz="2400" dirty="0"/>
          </a:p>
          <a:p>
            <a:r>
              <a:rPr lang="en-US" altLang="en-US" sz="2400" dirty="0"/>
              <a:t>Don’t get high </a:t>
            </a:r>
            <a:r>
              <a:rPr lang="en-US" altLang="en-US" sz="2400" i="1" dirty="0"/>
              <a:t>q</a:t>
            </a:r>
            <a:r>
              <a:rPr lang="en-US" altLang="en-US" sz="2400" baseline="-25000" dirty="0"/>
              <a:t>c</a:t>
            </a:r>
            <a:r>
              <a:rPr lang="en-US" altLang="en-US" sz="2400" dirty="0"/>
              <a:t> in clays.  Ever.</a:t>
            </a:r>
          </a:p>
          <a:p>
            <a:endParaRPr lang="en-US" altLang="en-US" sz="2400" dirty="0"/>
          </a:p>
          <a:p>
            <a:r>
              <a:rPr lang="en-US" altLang="en-US" sz="2400" dirty="0"/>
              <a:t>Relate </a:t>
            </a:r>
            <a:r>
              <a:rPr lang="en-US" altLang="en-US" sz="2400" i="1" dirty="0"/>
              <a:t>q</a:t>
            </a:r>
            <a:r>
              <a:rPr lang="en-US" altLang="en-US" sz="2400" baseline="-25000" dirty="0"/>
              <a:t>c</a:t>
            </a:r>
            <a:r>
              <a:rPr lang="en-US" altLang="en-US" sz="2400" dirty="0"/>
              <a:t> , </a:t>
            </a:r>
            <a:r>
              <a:rPr lang="en-US" altLang="en-US" sz="2400" i="1" dirty="0"/>
              <a:t>f</a:t>
            </a:r>
            <a:r>
              <a:rPr lang="en-US" altLang="en-US" sz="2400" baseline="-25000" dirty="0"/>
              <a:t>s</a:t>
            </a:r>
            <a:r>
              <a:rPr lang="en-US" altLang="en-US" sz="2400" dirty="0"/>
              <a:t> to soil type. </a:t>
            </a:r>
          </a:p>
          <a:p>
            <a:endParaRPr lang="en-US" altLang="en-US" sz="2400" dirty="0"/>
          </a:p>
          <a:p>
            <a:r>
              <a:rPr lang="en-US" altLang="en-US" sz="2400" dirty="0"/>
              <a:t>Better framework includes </a:t>
            </a:r>
            <a:r>
              <a:rPr lang="en-US" altLang="en-US" sz="2400" i="1" dirty="0" err="1"/>
              <a:t>B</a:t>
            </a:r>
            <a:r>
              <a:rPr lang="en-US" altLang="en-US" sz="2400" baseline="-25000" dirty="0" err="1"/>
              <a:t>q</a:t>
            </a:r>
            <a:endParaRPr lang="en-US" altLang="en-US" sz="2400" baseline="-25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48BAA3A-41DD-47D9-AE84-FD0B2083C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5486400" cy="914400"/>
          </a:xfrm>
        </p:spPr>
        <p:txBody>
          <a:bodyPr/>
          <a:lstStyle/>
          <a:p>
            <a:r>
              <a:rPr lang="en-US" altLang="en-US" dirty="0"/>
              <a:t>Based on case history data...</a:t>
            </a:r>
          </a:p>
        </p:txBody>
      </p:sp>
      <p:graphicFrame>
        <p:nvGraphicFramePr>
          <p:cNvPr id="36869" name="Object 5">
            <a:extLst>
              <a:ext uri="{FF2B5EF4-FFF2-40B4-BE49-F238E27FC236}">
                <a16:creationId xmlns:a16="http://schemas.microsoft.com/office/drawing/2014/main" id="{D2C19AA0-32B6-45F2-A8B8-EF1167FF5E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993072"/>
              </p:ext>
            </p:extLst>
          </p:nvPr>
        </p:nvGraphicFramePr>
        <p:xfrm>
          <a:off x="5257800" y="1371600"/>
          <a:ext cx="3505200" cy="136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0" name="Photo Editor Photo" r:id="rId3" imgW="17438095" imgH="6771429" progId="MSPhotoEd.3">
                  <p:embed/>
                </p:oleObj>
              </mc:Choice>
              <mc:Fallback>
                <p:oleObj name="Photo Editor Photo" r:id="rId3" imgW="17438095" imgH="6771429" progId="MSPhotoEd.3">
                  <p:embed/>
                  <p:pic>
                    <p:nvPicPr>
                      <p:cNvPr id="36869" name="Object 5">
                        <a:extLst>
                          <a:ext uri="{FF2B5EF4-FFF2-40B4-BE49-F238E27FC236}">
                            <a16:creationId xmlns:a16="http://schemas.microsoft.com/office/drawing/2014/main" id="{D2C19AA0-32B6-45F2-A8B8-EF1167FF5E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371600"/>
                        <a:ext cx="3505200" cy="1360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6">
            <a:extLst>
              <a:ext uri="{FF2B5EF4-FFF2-40B4-BE49-F238E27FC236}">
                <a16:creationId xmlns:a16="http://schemas.microsoft.com/office/drawing/2014/main" id="{24682C69-597E-4AF2-A084-AA92D2DA6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586779"/>
              </p:ext>
            </p:extLst>
          </p:nvPr>
        </p:nvGraphicFramePr>
        <p:xfrm>
          <a:off x="5334000" y="2819400"/>
          <a:ext cx="34290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1" name="Photo Editor Photo" r:id="rId5" imgW="17723810" imgH="6106377" progId="MSPhotoEd.3">
                  <p:embed/>
                </p:oleObj>
              </mc:Choice>
              <mc:Fallback>
                <p:oleObj name="Photo Editor Photo" r:id="rId5" imgW="17723810" imgH="6106377" progId="MSPhotoEd.3">
                  <p:embed/>
                  <p:pic>
                    <p:nvPicPr>
                      <p:cNvPr id="36870" name="Object 6">
                        <a:extLst>
                          <a:ext uri="{FF2B5EF4-FFF2-40B4-BE49-F238E27FC236}">
                            <a16:creationId xmlns:a16="http://schemas.microsoft.com/office/drawing/2014/main" id="{24682C69-597E-4AF2-A084-AA92D2DA65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819400"/>
                        <a:ext cx="34290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72" name="Picture 8">
            <a:extLst>
              <a:ext uri="{FF2B5EF4-FFF2-40B4-BE49-F238E27FC236}">
                <a16:creationId xmlns:a16="http://schemas.microsoft.com/office/drawing/2014/main" id="{1DB2EA8B-B469-46E4-B03F-88F04ADAAF0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90600"/>
            <a:ext cx="4197350" cy="4648200"/>
          </a:xfrm>
          <a:noFill/>
          <a:ln/>
        </p:spPr>
      </p:pic>
      <p:sp>
        <p:nvSpPr>
          <p:cNvPr id="36873" name="Text Box 9">
            <a:extLst>
              <a:ext uri="{FF2B5EF4-FFF2-40B4-BE49-F238E27FC236}">
                <a16:creationId xmlns:a16="http://schemas.microsoft.com/office/drawing/2014/main" id="{AC90BD2D-7A8B-4261-82F0-E40AE092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71800"/>
            <a:ext cx="45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Q</a:t>
            </a:r>
            <a:endParaRPr lang="en-US" altLang="en-US" sz="2000" dirty="0">
              <a:solidFill>
                <a:srgbClr val="002060"/>
              </a:solidFill>
            </a:endParaRP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CB35D13A-BB4F-40A6-8DAA-3A2568646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638800"/>
            <a:ext cx="45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F</a:t>
            </a:r>
            <a:endParaRPr lang="en-US" altLang="en-US" sz="2000" dirty="0">
              <a:solidFill>
                <a:srgbClr val="002060"/>
              </a:solidFill>
            </a:endParaRP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75560327-1DC7-4CEB-B83D-572C6A7F4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5626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>
                <a:solidFill>
                  <a:schemeClr val="folHlink"/>
                </a:solidFill>
              </a:rPr>
              <a:t>CGJ: Robertson &amp; Campanella (1986)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80A068E-4B31-4C2A-955E-C6A4BA437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altLang="en-US" dirty="0"/>
              <a:t>First attempt using </a:t>
            </a:r>
            <a:r>
              <a:rPr lang="en-US" altLang="en-US" i="1" dirty="0" err="1"/>
              <a:t>u</a:t>
            </a:r>
            <a:r>
              <a:rPr lang="en-US" altLang="en-US" baseline="-25000" dirty="0" err="1"/>
              <a:t>c</a:t>
            </a:r>
            <a:r>
              <a:rPr lang="en-US" altLang="en-US" dirty="0"/>
              <a:t> data...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359EA91-A734-4B15-87C4-761A5C651DB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800600" y="1371600"/>
            <a:ext cx="3810000" cy="4114800"/>
          </a:xfrm>
        </p:spPr>
        <p:txBody>
          <a:bodyPr/>
          <a:lstStyle/>
          <a:p>
            <a:r>
              <a:rPr lang="en-US" altLang="en-US" sz="2800" dirty="0"/>
              <a:t>Not as much data behind it as Q-F chart</a:t>
            </a:r>
          </a:p>
          <a:p>
            <a:endParaRPr lang="en-US" altLang="en-US" sz="2800" dirty="0"/>
          </a:p>
          <a:p>
            <a:r>
              <a:rPr lang="en-US" altLang="en-US" sz="2800" dirty="0"/>
              <a:t>Sometimes conflicts with Q-F</a:t>
            </a:r>
          </a:p>
          <a:p>
            <a:endParaRPr lang="en-US" altLang="en-US" sz="2800" dirty="0"/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58A22020-F3D1-4E02-9916-66F907AF3E27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19200"/>
            <a:ext cx="3748088" cy="4267200"/>
          </a:xfrm>
          <a:noFill/>
          <a:ln/>
        </p:spPr>
      </p:pic>
      <p:sp>
        <p:nvSpPr>
          <p:cNvPr id="38918" name="Text Box 6">
            <a:extLst>
              <a:ext uri="{FF2B5EF4-FFF2-40B4-BE49-F238E27FC236}">
                <a16:creationId xmlns:a16="http://schemas.microsoft.com/office/drawing/2014/main" id="{0A6FCC6F-0B61-4484-B000-9FB0D5F66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486400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</a:rPr>
              <a:t>B</a:t>
            </a:r>
            <a:r>
              <a:rPr lang="en-US" altLang="en-US" b="1" baseline="-25000" dirty="0" err="1">
                <a:solidFill>
                  <a:srgbClr val="002060"/>
                </a:solidFill>
              </a:rPr>
              <a:t>q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C591D14C-888B-4165-BC3E-DDC59CFC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00400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Q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456162-63CF-4F77-823B-ED758AF6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Better approach: use all data at the same time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D36B7CA-6A2B-497F-BC92-F1D7693ED7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0188" y="1130718"/>
            <a:ext cx="4248150" cy="466165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81A3BB-8205-4500-9D01-7CF279880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55200"/>
            <a:ext cx="4248000" cy="3850200"/>
          </a:xfrm>
        </p:spPr>
        <p:txBody>
          <a:bodyPr/>
          <a:lstStyle/>
          <a:p>
            <a:r>
              <a:rPr lang="en-GB" dirty="0"/>
              <a:t>Q(1- </a:t>
            </a:r>
            <a:r>
              <a:rPr lang="en-GB" dirty="0" err="1"/>
              <a:t>B</a:t>
            </a:r>
            <a:r>
              <a:rPr lang="en-GB" baseline="-25000" dirty="0" err="1"/>
              <a:t>q</a:t>
            </a:r>
            <a:r>
              <a:rPr lang="en-GB" dirty="0"/>
              <a:t>)+1  = (q</a:t>
            </a:r>
            <a:r>
              <a:rPr lang="en-GB" baseline="-25000" dirty="0"/>
              <a:t>t</a:t>
            </a:r>
            <a:r>
              <a:rPr lang="en-GB" dirty="0"/>
              <a:t>-u</a:t>
            </a:r>
            <a:r>
              <a:rPr lang="en-GB" baseline="-25000" dirty="0"/>
              <a:t>2</a:t>
            </a:r>
            <a:r>
              <a:rPr lang="en-GB" dirty="0"/>
              <a:t>)/(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-25000" dirty="0"/>
              <a:t>v0</a:t>
            </a:r>
            <a:r>
              <a:rPr lang="en-GB" dirty="0"/>
              <a:t>-u</a:t>
            </a:r>
            <a:r>
              <a:rPr lang="en-GB" baseline="-25000" dirty="0"/>
              <a:t>0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‘Trust is wonderful, but distrust is better’</a:t>
            </a:r>
          </a:p>
          <a:p>
            <a:pPr lvl="2"/>
            <a:r>
              <a:rPr lang="en-GB" dirty="0"/>
              <a:t>Check with your own </a:t>
            </a:r>
            <a:br>
              <a:rPr lang="en-GB" dirty="0"/>
            </a:br>
            <a:r>
              <a:rPr lang="en-GB" dirty="0"/>
              <a:t>case-histories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D6650-BF05-4CCF-B10C-D12DC319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DE197-AB4E-40A9-8775-EB52D9BD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9973-4398-4896-93A9-AAED5F2915B0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A8D84A-7B8E-4294-B21A-82F4FB00CE99}"/>
              </a:ext>
            </a:extLst>
          </p:cNvPr>
          <p:cNvSpPr/>
          <p:nvPr/>
        </p:nvSpPr>
        <p:spPr bwMode="auto">
          <a:xfrm>
            <a:off x="247800" y="2133600"/>
            <a:ext cx="285600" cy="685800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9656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DA1EBA5-B741-4DF7-A3A1-2DCFA2A33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7772400" cy="609600"/>
          </a:xfrm>
        </p:spPr>
        <p:txBody>
          <a:bodyPr/>
          <a:lstStyle/>
          <a:p>
            <a:r>
              <a:rPr lang="en-US" altLang="en-US" dirty="0"/>
              <a:t>Soil classification index: </a:t>
            </a:r>
            <a:r>
              <a:rPr lang="en-US" altLang="en-US" i="1" dirty="0" err="1"/>
              <a:t>I</a:t>
            </a:r>
            <a:r>
              <a:rPr lang="en-US" altLang="en-US" baseline="-25000" dirty="0" err="1"/>
              <a:t>c</a:t>
            </a:r>
            <a:endParaRPr lang="en-US" altLang="en-US" dirty="0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987F5DFC-620B-4142-95BF-73121AC11E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981200"/>
            <a:ext cx="3810000" cy="4114800"/>
          </a:xfrm>
        </p:spPr>
        <p:txBody>
          <a:bodyPr/>
          <a:lstStyle/>
          <a:p>
            <a:r>
              <a:rPr lang="en-US" altLang="en-US" sz="2800"/>
              <a:t> </a:t>
            </a:r>
          </a:p>
          <a:p>
            <a:endParaRPr lang="en-US" altLang="en-US" sz="2800"/>
          </a:p>
          <a:p>
            <a:r>
              <a:rPr lang="en-US" altLang="en-US" sz="2800"/>
              <a:t>  </a:t>
            </a:r>
          </a:p>
        </p:txBody>
      </p:sp>
      <p:graphicFrame>
        <p:nvGraphicFramePr>
          <p:cNvPr id="37893" name="Object 5">
            <a:extLst>
              <a:ext uri="{FF2B5EF4-FFF2-40B4-BE49-F238E27FC236}">
                <a16:creationId xmlns:a16="http://schemas.microsoft.com/office/drawing/2014/main" id="{6119A414-00D7-4609-87B7-969FF1BB51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447660"/>
              </p:ext>
            </p:extLst>
          </p:nvPr>
        </p:nvGraphicFramePr>
        <p:xfrm>
          <a:off x="5181600" y="2212975"/>
          <a:ext cx="35052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6" name="Equation" r:id="rId3" imgW="2819160" imgH="304560" progId="Equation.3">
                  <p:embed/>
                </p:oleObj>
              </mc:Choice>
              <mc:Fallback>
                <p:oleObj name="Equation" r:id="rId3" imgW="2819160" imgH="304560" progId="Equation.3">
                  <p:embed/>
                  <p:pic>
                    <p:nvPicPr>
                      <p:cNvPr id="37893" name="Object 5">
                        <a:extLst>
                          <a:ext uri="{FF2B5EF4-FFF2-40B4-BE49-F238E27FC236}">
                            <a16:creationId xmlns:a16="http://schemas.microsoft.com/office/drawing/2014/main" id="{6119A414-00D7-4609-87B7-969FF1BB51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12975"/>
                        <a:ext cx="350520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Object 6">
            <a:extLst>
              <a:ext uri="{FF2B5EF4-FFF2-40B4-BE49-F238E27FC236}">
                <a16:creationId xmlns:a16="http://schemas.microsoft.com/office/drawing/2014/main" id="{18646BCD-B550-4C72-8562-983DBE748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359279"/>
              </p:ext>
            </p:extLst>
          </p:nvPr>
        </p:nvGraphicFramePr>
        <p:xfrm>
          <a:off x="5257800" y="3200400"/>
          <a:ext cx="327660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7" name="Equation" r:id="rId5" imgW="2514600" imgH="279360" progId="Equation.3">
                  <p:embed/>
                </p:oleObj>
              </mc:Choice>
              <mc:Fallback>
                <p:oleObj name="Equation" r:id="rId5" imgW="2514600" imgH="279360" progId="Equation.3">
                  <p:embed/>
                  <p:pic>
                    <p:nvPicPr>
                      <p:cNvPr id="37894" name="Object 6">
                        <a:extLst>
                          <a:ext uri="{FF2B5EF4-FFF2-40B4-BE49-F238E27FC236}">
                            <a16:creationId xmlns:a16="http://schemas.microsoft.com/office/drawing/2014/main" id="{18646BCD-B550-4C72-8562-983DBE748F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200400"/>
                        <a:ext cx="3276600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6" name="Picture 8">
            <a:extLst>
              <a:ext uri="{FF2B5EF4-FFF2-40B4-BE49-F238E27FC236}">
                <a16:creationId xmlns:a16="http://schemas.microsoft.com/office/drawing/2014/main" id="{91FF115F-F980-488B-B707-91B467B7876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00200"/>
            <a:ext cx="4170363" cy="4489450"/>
          </a:xfrm>
          <a:noFill/>
          <a:ln/>
        </p:spPr>
      </p:pic>
      <p:sp>
        <p:nvSpPr>
          <p:cNvPr id="37897" name="Line 9">
            <a:extLst>
              <a:ext uri="{FF2B5EF4-FFF2-40B4-BE49-F238E27FC236}">
                <a16:creationId xmlns:a16="http://schemas.microsoft.com/office/drawing/2014/main" id="{97DFCDCD-45CE-4CC6-8B48-C6B468895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828800"/>
            <a:ext cx="2895600" cy="160020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dirty="0">
                <a:latin typeface="Arial" charset="0"/>
                <a:ea typeface="ヒラギノ角ゴ Pro W3" charset="0"/>
                <a:cs typeface="ヒラギノ角ゴ Pro W3" charset="0"/>
              </a:rPr>
              <a:t>The electronic CPTu</a:t>
            </a:r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4" r="-14644"/>
          <a:stretch>
            <a:fillRect/>
          </a:stretch>
        </p:blipFill>
        <p:spPr>
          <a:xfrm>
            <a:off x="-152400" y="990600"/>
            <a:ext cx="4248150" cy="5021263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Content Placeholder 2" descr="subtraction_CPT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" b="1128"/>
          <a:stretch/>
        </p:blipFill>
        <p:spPr>
          <a:xfrm>
            <a:off x="3657600" y="1447800"/>
            <a:ext cx="4960720" cy="3223222"/>
          </a:xfrm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5791200" y="2438400"/>
            <a:ext cx="2057400" cy="4572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99663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553200" y="2133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</a:t>
            </a:r>
            <a:r>
              <a:rPr lang="en-US" baseline="-25000" dirty="0" err="1"/>
              <a:t>s</a:t>
            </a:r>
            <a:endParaRPr lang="en-US" baseline="-25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8001000" y="2590800"/>
            <a:ext cx="76200" cy="3810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001000" y="2209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8305800" y="3352800"/>
            <a:ext cx="685800" cy="15240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648700" y="3505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96AAC-AE74-4C29-8F16-D319096FCEFD}"/>
              </a:ext>
            </a:extLst>
          </p:cNvPr>
          <p:cNvSpPr txBox="1"/>
          <p:nvPr/>
        </p:nvSpPr>
        <p:spPr>
          <a:xfrm>
            <a:off x="4095750" y="4419600"/>
            <a:ext cx="4895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Internal electronics with temperature compensation, A-to-D, transmission</a:t>
            </a:r>
          </a:p>
          <a:p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Measure inclination, temperature </a:t>
            </a:r>
          </a:p>
        </p:txBody>
      </p:sp>
    </p:spTree>
    <p:extLst>
      <p:ext uri="{BB962C8B-B14F-4D97-AF65-F5344CB8AC3E}">
        <p14:creationId xmlns:p14="http://schemas.microsoft.com/office/powerpoint/2010/main" val="232014022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0CE9F8-DC26-4DCC-B4DC-180ED461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of stratigraphic evaluation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097B1F-CEE8-4893-BB00-CB23627F1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990600"/>
            <a:ext cx="9031525" cy="4191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9EF99-A3B5-4674-B6B1-4B037AF1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21AF4-C91C-4B30-98EA-718E5F22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55CD-A0B4-48E7-8D7C-E86F3027B054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029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739EC72-8F28-4330-BA68-F0F6948D3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Stratigaphy</a:t>
            </a:r>
            <a:r>
              <a:rPr lang="en-US" altLang="en-US" dirty="0"/>
              <a:t>... </a:t>
            </a:r>
            <a:r>
              <a:rPr lang="en-US" altLang="en-US" sz="2400" dirty="0">
                <a:solidFill>
                  <a:schemeClr val="folHlink"/>
                </a:solidFill>
              </a:rPr>
              <a:t>usually from </a:t>
            </a:r>
            <a:r>
              <a:rPr lang="en-US" altLang="en-US" sz="2400" i="1" dirty="0" err="1">
                <a:solidFill>
                  <a:schemeClr val="folHlink"/>
                </a:solidFill>
              </a:rPr>
              <a:t>B</a:t>
            </a:r>
            <a:r>
              <a:rPr lang="en-US" altLang="en-US" sz="2400" baseline="-25000" dirty="0" err="1">
                <a:solidFill>
                  <a:schemeClr val="folHlink"/>
                </a:solidFill>
              </a:rPr>
              <a:t>q</a:t>
            </a:r>
            <a:r>
              <a:rPr lang="en-US" altLang="en-US" sz="2400" dirty="0">
                <a:solidFill>
                  <a:schemeClr val="folHlink"/>
                </a:solidFill>
              </a:rPr>
              <a:t> rather than </a:t>
            </a:r>
            <a:r>
              <a:rPr lang="en-US" altLang="en-US" sz="2400" i="1" dirty="0" err="1">
                <a:solidFill>
                  <a:schemeClr val="folHlink"/>
                </a:solidFill>
              </a:rPr>
              <a:t>I</a:t>
            </a:r>
            <a:r>
              <a:rPr lang="en-US" altLang="en-US" sz="2400" baseline="-25000" dirty="0" err="1">
                <a:solidFill>
                  <a:schemeClr val="folHlink"/>
                </a:solidFill>
              </a:rPr>
              <a:t>c</a:t>
            </a:r>
            <a:endParaRPr lang="en-US" altLang="en-US" sz="3200" baseline="-25000" dirty="0">
              <a:solidFill>
                <a:srgbClr val="3399FF"/>
              </a:solidFill>
            </a:endParaRP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0C9A758A-54A1-48C3-8ED0-F5C7AF2B9D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00" y="1219199"/>
            <a:ext cx="5696759" cy="4752975"/>
          </a:xfrm>
          <a:noFill/>
          <a:ln/>
        </p:spPr>
      </p:pic>
      <p:sp>
        <p:nvSpPr>
          <p:cNvPr id="39941" name="Line 5">
            <a:extLst>
              <a:ext uri="{FF2B5EF4-FFF2-40B4-BE49-F238E27FC236}">
                <a16:creationId xmlns:a16="http://schemas.microsoft.com/office/drawing/2014/main" id="{E6C01BD9-0491-4EB4-95B8-E71CE7E99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447800"/>
            <a:ext cx="3200400" cy="0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686B9109-C1BD-4B6C-9C9C-A11AB3445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144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1" dirty="0" err="1">
                <a:solidFill>
                  <a:srgbClr val="800080"/>
                </a:solidFill>
              </a:rPr>
              <a:t>B</a:t>
            </a:r>
            <a:r>
              <a:rPr lang="en-US" altLang="en-US" sz="2000" baseline="-25000" dirty="0" err="1">
                <a:solidFill>
                  <a:srgbClr val="800080"/>
                </a:solidFill>
              </a:rPr>
              <a:t>q</a:t>
            </a:r>
            <a:endParaRPr lang="en-US" altLang="en-US" sz="2000" dirty="0">
              <a:solidFill>
                <a:srgbClr val="80008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85769646-C1C2-4115-A3AE-DB8E1196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CPT processing</a:t>
            </a:r>
            <a:endParaRPr lang="en-US" altLang="en-US" b="0" dirty="0">
              <a:solidFill>
                <a:srgbClr val="3366FF"/>
              </a:solidFill>
            </a:endParaRP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BC9A59E-0A64-4896-A31C-DFDCD4190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Import CPT data</a:t>
            </a:r>
          </a:p>
          <a:p>
            <a:endParaRPr lang="en-US" altLang="en-US" dirty="0"/>
          </a:p>
          <a:p>
            <a:r>
              <a:rPr lang="en-US" altLang="en-US" dirty="0"/>
              <a:t>Define soil density (approximate) and piezometric conditions</a:t>
            </a:r>
          </a:p>
          <a:p>
            <a:endParaRPr lang="en-US" altLang="en-US" dirty="0"/>
          </a:p>
          <a:p>
            <a:r>
              <a:rPr lang="en-US" altLang="en-US" dirty="0"/>
              <a:t>Have a look at the data</a:t>
            </a:r>
          </a:p>
          <a:p>
            <a:pPr lvl="2"/>
            <a:r>
              <a:rPr lang="en-US" altLang="en-US" dirty="0"/>
              <a:t>Is what you see consistent with your field notes and QA ?</a:t>
            </a:r>
          </a:p>
          <a:p>
            <a:pPr lvl="2"/>
            <a:r>
              <a:rPr lang="en-US" altLang="en-US" dirty="0"/>
              <a:t>What stratigraphy exists ?</a:t>
            </a:r>
          </a:p>
          <a:p>
            <a:pPr lvl="2"/>
            <a:r>
              <a:rPr lang="en-US" altLang="en-US" dirty="0"/>
              <a:t>Geologically reasonable ?</a:t>
            </a:r>
          </a:p>
          <a:p>
            <a:endParaRPr lang="en-US" altLang="en-US" dirty="0"/>
          </a:p>
          <a:p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Quantitative evaluation of strengths </a:t>
            </a:r>
            <a:r>
              <a:rPr lang="en-US" altLang="en-US" dirty="0" err="1">
                <a:solidFill>
                  <a:schemeClr val="bg1">
                    <a:lumMod val="50000"/>
                  </a:schemeClr>
                </a:solidFill>
              </a:rPr>
              <a:t>etc</a:t>
            </a:r>
            <a:endParaRPr lang="en-US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81452-9DA5-4BB5-A3FF-848493934D3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D33A2675-0D74-4CDD-8214-7DF897113DB5}" type="datetime4">
              <a:rPr lang="en-US" altLang="en-US" sz="800"/>
              <a:pPr/>
              <a:t>February 14, 2020</a:t>
            </a:fld>
            <a:endParaRPr lang="en-GB" alt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FDBC-92C4-4346-8988-3FF6EDFB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B7B28FCB-8A33-4D43-9C4A-1D28CB282982}" type="slidenum">
              <a:rPr lang="en-GB" altLang="en-US" sz="800"/>
              <a:pPr/>
              <a:t>32</a:t>
            </a:fld>
            <a:endParaRPr lang="en-GB" altLang="en-US" sz="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DEF2B-E249-49EB-B48E-5CF76A27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3500438"/>
            <a:ext cx="6911975" cy="714375"/>
          </a:xfrm>
        </p:spPr>
        <p:txBody>
          <a:bodyPr/>
          <a:lstStyle/>
          <a:p>
            <a:pPr>
              <a:defRPr/>
            </a:pPr>
            <a:r>
              <a:rPr lang="en-US" dirty="0"/>
              <a:t>Load and open </a:t>
            </a:r>
            <a:r>
              <a:rPr lang="en-US" sz="2400" dirty="0">
                <a:solidFill>
                  <a:srgbClr val="0000FF"/>
                </a:solidFill>
              </a:rPr>
              <a:t>CPTplot(r25)_SandExample.xlsm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578" name="Text Placeholder 2">
            <a:extLst>
              <a:ext uri="{FF2B5EF4-FFF2-40B4-BE49-F238E27FC236}">
                <a16:creationId xmlns:a16="http://schemas.microsoft.com/office/drawing/2014/main" id="{80ABD23C-4A46-4CFE-966D-937F263C1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8663" y="4286250"/>
            <a:ext cx="6911975" cy="1500188"/>
          </a:xfrm>
        </p:spPr>
        <p:txBody>
          <a:bodyPr/>
          <a:lstStyle/>
          <a:p>
            <a:r>
              <a:rPr lang="en-US" altLang="en-US" i="1" dirty="0">
                <a:solidFill>
                  <a:srgbClr val="048C9A"/>
                </a:solidFill>
              </a:rPr>
              <a:t>“enable macros”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3085C-8FDC-4A79-A489-CA3F9532678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E5FA5232-1FF2-49A5-99A3-42C15064EEFD}" type="datetime4">
              <a:rPr lang="en-US" altLang="en-US" sz="800"/>
              <a:pPr/>
              <a:t>February 14, 2020</a:t>
            </a:fld>
            <a:endParaRPr lang="en-GB" alt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1843E-C10E-4CE4-8ED2-E1BF51B2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EB7D737D-5B62-489B-B672-28E4018D0B2E}" type="slidenum">
              <a:rPr lang="en-GB" altLang="en-US" sz="800"/>
              <a:pPr/>
              <a:t>33</a:t>
            </a:fld>
            <a:endParaRPr lang="en-GB" altLang="en-US" sz="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EC0E6B4F-3080-490D-A6AC-0C3CF287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Layout of “</a:t>
            </a:r>
            <a:r>
              <a:rPr lang="en-US" altLang="en-US" dirty="0" err="1"/>
              <a:t>CPTplot</a:t>
            </a:r>
            <a:r>
              <a:rPr lang="en-US" altLang="en-US" dirty="0"/>
              <a:t>_*.</a:t>
            </a:r>
            <a:r>
              <a:rPr lang="en-US" altLang="en-US" dirty="0" err="1"/>
              <a:t>xls</a:t>
            </a:r>
            <a:r>
              <a:rPr lang="en-US" altLang="en-US" dirty="0"/>
              <a:t>”  </a:t>
            </a:r>
          </a:p>
        </p:txBody>
      </p:sp>
      <p:pic>
        <p:nvPicPr>
          <p:cNvPr id="26626" name="Content Placeholder 5" descr="Screen Shot 2017-10-17 at 4.50.56 PM.png">
            <a:extLst>
              <a:ext uri="{FF2B5EF4-FFF2-40B4-BE49-F238E27FC236}">
                <a16:creationId xmlns:a16="http://schemas.microsoft.com/office/drawing/2014/main" id="{7118B56E-3BCB-4971-BA36-A5E1770B6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" b="328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086BD-DEA0-47DE-A38A-9417B27C48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A63D14BA-F638-48F0-B06B-852D30D9E8B1}" type="datetime4">
              <a:rPr lang="en-US" altLang="en-US" sz="800"/>
              <a:pPr/>
              <a:t>February 14, 2020</a:t>
            </a:fld>
            <a:endParaRPr lang="en-GB" alt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C9953-15B1-4336-87ED-AD2DCB5AF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EACC6DD4-5808-4417-8162-5E035A377FB0}" type="slidenum">
              <a:rPr lang="en-GB" altLang="en-US" sz="800"/>
              <a:pPr/>
              <a:t>34</a:t>
            </a:fld>
            <a:endParaRPr lang="en-GB" altLang="en-US" sz="800"/>
          </a:p>
        </p:txBody>
      </p:sp>
    </p:spTree>
    <p:extLst>
      <p:ext uri="{BB962C8B-B14F-4D97-AF65-F5344CB8AC3E}">
        <p14:creationId xmlns:p14="http://schemas.microsoft.com/office/powerpoint/2010/main" val="1235905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EC0E6B4F-3080-490D-A6AC-0C3CF287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Data import:   “CPT data”  </a:t>
            </a:r>
          </a:p>
        </p:txBody>
      </p:sp>
      <p:pic>
        <p:nvPicPr>
          <p:cNvPr id="26626" name="Content Placeholder 5" descr="Screen Shot 2017-10-17 at 4.50.56 PM.png">
            <a:extLst>
              <a:ext uri="{FF2B5EF4-FFF2-40B4-BE49-F238E27FC236}">
                <a16:creationId xmlns:a16="http://schemas.microsoft.com/office/drawing/2014/main" id="{7118B56E-3BCB-4971-BA36-A5E1770B6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" b="328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086BD-DEA0-47DE-A38A-9417B27C48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A63D14BA-F638-48F0-B06B-852D30D9E8B1}" type="datetime4">
              <a:rPr lang="en-US" altLang="en-US" sz="800"/>
              <a:pPr/>
              <a:t>February 14, 2020</a:t>
            </a:fld>
            <a:endParaRPr lang="en-GB" alt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C9953-15B1-4336-87ED-AD2DCB5AF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EACC6DD4-5808-4417-8162-5E035A377FB0}" type="slidenum">
              <a:rPr lang="en-GB" altLang="en-US" sz="800"/>
              <a:pPr/>
              <a:t>35</a:t>
            </a:fld>
            <a:endParaRPr lang="en-GB" altLang="en-US" sz="800"/>
          </a:p>
        </p:txBody>
      </p:sp>
      <p:sp>
        <p:nvSpPr>
          <p:cNvPr id="26629" name="Oval 6">
            <a:extLst>
              <a:ext uri="{FF2B5EF4-FFF2-40B4-BE49-F238E27FC236}">
                <a16:creationId xmlns:a16="http://schemas.microsoft.com/office/drawing/2014/main" id="{1F04755B-A2A5-42C2-A1F9-EC49D7887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715000"/>
            <a:ext cx="762000" cy="457200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Rounded Rectangle 1"/>
          <p:cNvSpPr/>
          <p:nvPr/>
        </p:nvSpPr>
        <p:spPr bwMode="auto">
          <a:xfrm>
            <a:off x="228600" y="3352800"/>
            <a:ext cx="1752600" cy="2743200"/>
          </a:xfrm>
          <a:prstGeom prst="round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410200" y="2895600"/>
            <a:ext cx="1295400" cy="3200400"/>
          </a:xfrm>
          <a:prstGeom prst="round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239000" y="3048000"/>
            <a:ext cx="1676400" cy="3048000"/>
          </a:xfrm>
          <a:prstGeom prst="round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9718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366FF"/>
                </a:solidFill>
              </a:rPr>
              <a:t>CPT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1600" y="2514600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366FF"/>
                </a:solidFill>
              </a:rPr>
              <a:t>Dissipation u0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2800" y="2667000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366FF"/>
                </a:solidFill>
              </a:rPr>
              <a:t>Shear wave </a:t>
            </a:r>
            <a:r>
              <a:rPr lang="en-US" sz="1800" dirty="0" err="1">
                <a:solidFill>
                  <a:srgbClr val="3366FF"/>
                </a:solidFill>
              </a:rPr>
              <a:t>v</a:t>
            </a:r>
            <a:r>
              <a:rPr lang="en-US" sz="1800" baseline="-25000" dirty="0" err="1">
                <a:solidFill>
                  <a:srgbClr val="3366FF"/>
                </a:solidFill>
              </a:rPr>
              <a:t>s</a:t>
            </a:r>
            <a:endParaRPr lang="en-US" sz="1800" baseline="-250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5BAB6-68EB-433D-A4A9-508AB17EB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 unequal area ratio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620712-C8D2-4D01-9901-CF8E0B8A5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86"/>
          <a:stretch/>
        </p:blipFill>
        <p:spPr>
          <a:xfrm>
            <a:off x="228600" y="1018381"/>
            <a:ext cx="8305800" cy="48863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1363A-CC7C-4323-BAA8-AEC32AA6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AD26B-571C-492C-A61B-E2307588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2EEC02-F8F2-48BE-A92E-5EE853EBEDD2}"/>
              </a:ext>
            </a:extLst>
          </p:cNvPr>
          <p:cNvSpPr/>
          <p:nvPr/>
        </p:nvSpPr>
        <p:spPr bwMode="auto">
          <a:xfrm>
            <a:off x="3962400" y="4114800"/>
            <a:ext cx="1447800" cy="685800"/>
          </a:xfrm>
          <a:prstGeom prst="roundRect">
            <a:avLst/>
          </a:prstGeom>
          <a:noFill/>
          <a:ln w="317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6F4F3294-F228-463E-A2B8-2A0D5E6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486400"/>
            <a:ext cx="762000" cy="457200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949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B0CE424-D102-4310-AFB0-CA8F71FA2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Unequal end area correction...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158D452A-F8C1-428D-BA83-3109EF01F0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4279189" cy="3990975"/>
          </a:xfrm>
          <a:noFill/>
          <a:ln/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C5B904D3-AC06-45F2-9854-1316AD6E6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4343400" cy="32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Line 6">
            <a:extLst>
              <a:ext uri="{FF2B5EF4-FFF2-40B4-BE49-F238E27FC236}">
                <a16:creationId xmlns:a16="http://schemas.microsoft.com/office/drawing/2014/main" id="{4A0E6226-52FC-4485-AC43-289B96638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2766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B0CF1784-170A-4C7E-BB3A-21CD1BB3627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505200"/>
            <a:ext cx="12192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76B9311D-4166-4318-8371-483CD2E5B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5146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3399FF"/>
                </a:solidFill>
              </a:rPr>
              <a:t>“</a:t>
            </a:r>
            <a:r>
              <a:rPr lang="en-US" altLang="en-US" sz="1400" i="1">
                <a:solidFill>
                  <a:srgbClr val="3399FF"/>
                </a:solidFill>
              </a:rPr>
              <a:t>a</a:t>
            </a:r>
            <a:r>
              <a:rPr lang="en-US" altLang="en-US" sz="1400">
                <a:solidFill>
                  <a:srgbClr val="3399FF"/>
                </a:solidFill>
              </a:rPr>
              <a:t>” net area ratio</a:t>
            </a: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FAC7444C-D97F-4F49-8A14-57DBB4EF5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8674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3399FF"/>
                </a:solidFill>
              </a:rPr>
              <a:t>q</a:t>
            </a:r>
            <a:r>
              <a:rPr lang="en-US" altLang="en-US" sz="3600" baseline="-25000">
                <a:solidFill>
                  <a:srgbClr val="3399FF"/>
                </a:solidFill>
              </a:rPr>
              <a:t>t</a:t>
            </a:r>
            <a:r>
              <a:rPr lang="en-US" altLang="en-US" sz="3600">
                <a:solidFill>
                  <a:srgbClr val="3399FF"/>
                </a:solidFill>
              </a:rPr>
              <a:t> = </a:t>
            </a:r>
            <a:r>
              <a:rPr lang="en-US" altLang="en-US" sz="3600" i="1">
                <a:solidFill>
                  <a:srgbClr val="3399FF"/>
                </a:solidFill>
              </a:rPr>
              <a:t>q</a:t>
            </a:r>
            <a:r>
              <a:rPr lang="en-US" altLang="en-US" sz="3600" baseline="-25000">
                <a:solidFill>
                  <a:srgbClr val="3399FF"/>
                </a:solidFill>
              </a:rPr>
              <a:t>c</a:t>
            </a:r>
            <a:r>
              <a:rPr lang="en-US" altLang="en-US" sz="3600">
                <a:solidFill>
                  <a:srgbClr val="3399FF"/>
                </a:solidFill>
              </a:rPr>
              <a:t> + </a:t>
            </a:r>
            <a:r>
              <a:rPr lang="en-US" altLang="en-US" sz="3600" i="1">
                <a:solidFill>
                  <a:srgbClr val="3399FF"/>
                </a:solidFill>
              </a:rPr>
              <a:t>u</a:t>
            </a:r>
            <a:r>
              <a:rPr lang="en-US" altLang="en-US" sz="3600" baseline="-25000">
                <a:solidFill>
                  <a:srgbClr val="3399FF"/>
                </a:solidFill>
              </a:rPr>
              <a:t>c</a:t>
            </a:r>
            <a:r>
              <a:rPr lang="en-US" altLang="en-US" sz="3600">
                <a:solidFill>
                  <a:srgbClr val="3399FF"/>
                </a:solidFill>
              </a:rPr>
              <a:t> (1- </a:t>
            </a:r>
            <a:r>
              <a:rPr lang="en-US" altLang="en-US" sz="3600" i="1">
                <a:solidFill>
                  <a:srgbClr val="3399FF"/>
                </a:solidFill>
              </a:rPr>
              <a:t>a</a:t>
            </a:r>
            <a:r>
              <a:rPr lang="en-US" altLang="en-US" sz="3600">
                <a:solidFill>
                  <a:srgbClr val="3399FF"/>
                </a:solidFill>
              </a:rPr>
              <a:t>)</a:t>
            </a:r>
          </a:p>
        </p:txBody>
      </p:sp>
      <p:sp>
        <p:nvSpPr>
          <p:cNvPr id="25610" name="AutoShape 10">
            <a:extLst>
              <a:ext uri="{FF2B5EF4-FFF2-40B4-BE49-F238E27FC236}">
                <a16:creationId xmlns:a16="http://schemas.microsoft.com/office/drawing/2014/main" id="{A4B28D87-C0E2-4A03-9714-0D22A675F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6019800"/>
            <a:ext cx="6096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9E3A4BEB-FD78-4B9E-9F81-574125C83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7526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folHlink"/>
                </a:solidFill>
              </a:rPr>
              <a:t>Measure</a:t>
            </a:r>
          </a:p>
        </p:txBody>
      </p:sp>
    </p:spTree>
    <p:extLst>
      <p:ext uri="{BB962C8B-B14F-4D97-AF65-F5344CB8AC3E}">
        <p14:creationId xmlns:p14="http://schemas.microsoft.com/office/powerpoint/2010/main" val="895590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EE24CEF-EFBA-4ADA-859B-3BB6B643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Define total stress and piezometric conditions</a:t>
            </a:r>
          </a:p>
        </p:txBody>
      </p:sp>
      <p:pic>
        <p:nvPicPr>
          <p:cNvPr id="27650" name="Content Placeholder 5" descr="Screen Shot 2017-10-17 at 4.53.51 PM.png">
            <a:extLst>
              <a:ext uri="{FF2B5EF4-FFF2-40B4-BE49-F238E27FC236}">
                <a16:creationId xmlns:a16="http://schemas.microsoft.com/office/drawing/2014/main" id="{E4E93C9B-E895-467A-88E9-874BBAEA9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0F9BD-241A-4D5C-AACE-88AB644599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8121D095-3D1B-4058-9C90-B2471285B33C}" type="datetime4">
              <a:rPr lang="en-US" altLang="en-US" sz="800"/>
              <a:pPr/>
              <a:t>February 14, 2020</a:t>
            </a:fld>
            <a:endParaRPr lang="en-GB" alt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0F910-AA08-4C3F-A8BA-70E008C3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0F18526A-2C2E-4843-8617-791C0710ADB9}" type="slidenum">
              <a:rPr lang="en-GB" altLang="en-US" sz="800"/>
              <a:pPr/>
              <a:t>38</a:t>
            </a:fld>
            <a:endParaRPr lang="en-GB" altLang="en-US" sz="800"/>
          </a:p>
        </p:txBody>
      </p:sp>
      <p:sp>
        <p:nvSpPr>
          <p:cNvPr id="27653" name="Oval 6">
            <a:extLst>
              <a:ext uri="{FF2B5EF4-FFF2-40B4-BE49-F238E27FC236}">
                <a16:creationId xmlns:a16="http://schemas.microsoft.com/office/drawing/2014/main" id="{5C35190F-79FF-42AD-AE92-51F6761B1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715000"/>
            <a:ext cx="762000" cy="457200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90E744-6F9B-4DC1-8A68-F6EEC071A616}"/>
              </a:ext>
            </a:extLst>
          </p:cNvPr>
          <p:cNvSpPr/>
          <p:nvPr/>
        </p:nvSpPr>
        <p:spPr bwMode="auto">
          <a:xfrm>
            <a:off x="4495800" y="2514600"/>
            <a:ext cx="3962400" cy="1219200"/>
          </a:xfrm>
          <a:prstGeom prst="roundRect">
            <a:avLst/>
          </a:prstGeom>
          <a:noFill/>
          <a:ln w="317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8383573B-8C94-4980-92C3-15C2DE8E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Program outputs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ECD8D4AA-763C-4D85-95E8-1A104FE83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‘Processed Results’</a:t>
            </a:r>
          </a:p>
          <a:p>
            <a:pPr lvl="2"/>
            <a:r>
              <a:rPr lang="en-US" altLang="en-US" dirty="0"/>
              <a:t>All you could ever want for plotting as processed values</a:t>
            </a:r>
          </a:p>
          <a:p>
            <a:pPr lvl="2"/>
            <a:r>
              <a:rPr lang="en-US" altLang="en-US" dirty="0"/>
              <a:t>All done in VBA</a:t>
            </a:r>
          </a:p>
          <a:p>
            <a:pPr lvl="2">
              <a:buFont typeface="Wingdings" panose="05000000000000000000" pitchFamily="2" charset="2"/>
              <a:buNone/>
            </a:pPr>
            <a:endParaRPr lang="en-US" altLang="en-US" dirty="0"/>
          </a:p>
          <a:p>
            <a:pPr lvl="2"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/>
              <a:t>Three pre-defined output sheets </a:t>
            </a:r>
          </a:p>
          <a:p>
            <a:pPr lvl="1"/>
            <a:r>
              <a:rPr lang="en-US" altLang="en-US" dirty="0"/>
              <a:t>‘Report Fig 1’   </a:t>
            </a:r>
            <a:br>
              <a:rPr lang="en-US" altLang="en-US" dirty="0"/>
            </a:br>
            <a:r>
              <a:rPr lang="en-US" altLang="en-US" dirty="0"/>
              <a:t>      </a:t>
            </a:r>
            <a:r>
              <a:rPr lang="en-US" altLang="en-US" dirty="0">
                <a:solidFill>
                  <a:srgbClr val="9C9CDF"/>
                </a:solidFill>
              </a:rPr>
              <a:t>…an echo of the data and normalized results plotted by depth</a:t>
            </a:r>
          </a:p>
          <a:p>
            <a:pPr lvl="1"/>
            <a:r>
              <a:rPr lang="en-US" altLang="en-US" dirty="0"/>
              <a:t>‘Report Fig 2’</a:t>
            </a:r>
            <a:br>
              <a:rPr lang="en-US" altLang="en-US" dirty="0"/>
            </a:br>
            <a:r>
              <a:rPr lang="en-US" altLang="en-US" dirty="0"/>
              <a:t>     </a:t>
            </a:r>
            <a:r>
              <a:rPr lang="en-US" altLang="en-US" dirty="0">
                <a:solidFill>
                  <a:srgbClr val="9C9CDF"/>
                </a:solidFill>
              </a:rPr>
              <a:t>…the engineering parameters you are interested in</a:t>
            </a:r>
            <a:br>
              <a:rPr lang="en-US" altLang="en-US" dirty="0">
                <a:solidFill>
                  <a:srgbClr val="9C9CDF"/>
                </a:solidFill>
              </a:rPr>
            </a:br>
            <a:r>
              <a:rPr lang="en-US" altLang="en-US" dirty="0"/>
              <a:t>        </a:t>
            </a:r>
            <a:r>
              <a:rPr lang="en-US" altLang="en-US" dirty="0">
                <a:solidFill>
                  <a:srgbClr val="A6A6A6"/>
                </a:solidFill>
              </a:rPr>
              <a:t> (which depend on your choices of method/properties)</a:t>
            </a:r>
          </a:p>
          <a:p>
            <a:pPr lvl="1"/>
            <a:r>
              <a:rPr lang="en-US" altLang="en-US" dirty="0"/>
              <a:t>‘Report Fig 3’</a:t>
            </a:r>
            <a:br>
              <a:rPr lang="en-US" altLang="en-US" dirty="0"/>
            </a:br>
            <a:r>
              <a:rPr lang="en-US" altLang="en-US" dirty="0"/>
              <a:t>     </a:t>
            </a:r>
            <a:r>
              <a:rPr lang="en-US" altLang="en-US" dirty="0">
                <a:solidFill>
                  <a:srgbClr val="9C9CDF"/>
                </a:solidFill>
              </a:rPr>
              <a:t>…the </a:t>
            </a:r>
            <a:r>
              <a:rPr lang="en-US" altLang="en-US" b="1" i="1" dirty="0">
                <a:solidFill>
                  <a:srgbClr val="9C9CDF"/>
                </a:solidFill>
              </a:rPr>
              <a:t>soil </a:t>
            </a:r>
            <a:r>
              <a:rPr lang="en-US" altLang="en-US" b="1" i="1" dirty="0" err="1">
                <a:solidFill>
                  <a:srgbClr val="9C9CDF"/>
                </a:solidFill>
              </a:rPr>
              <a:t>behaviour</a:t>
            </a:r>
            <a:r>
              <a:rPr lang="en-US" altLang="en-US" b="1" i="1" dirty="0">
                <a:solidFill>
                  <a:srgbClr val="9C9CDF"/>
                </a:solidFill>
              </a:rPr>
              <a:t> type</a:t>
            </a:r>
            <a:r>
              <a:rPr lang="en-US" altLang="en-US" dirty="0">
                <a:solidFill>
                  <a:srgbClr val="9C9CDF"/>
                </a:solidFill>
              </a:rPr>
              <a:t> plot </a:t>
            </a:r>
            <a:r>
              <a:rPr lang="en-US" altLang="en-US" dirty="0">
                <a:solidFill>
                  <a:srgbClr val="A6A6A6"/>
                </a:solidFill>
              </a:rPr>
              <a:t>(which can be windowed)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A3F4A-3F52-4F69-B4AC-589A47FFD68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C728EA92-1822-4CBC-B176-AA5ABF46A780}" type="datetime4">
              <a:rPr lang="en-US" altLang="en-US" sz="800"/>
              <a:pPr/>
              <a:t>February 14, 2020</a:t>
            </a:fld>
            <a:endParaRPr lang="en-GB" alt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0669-E589-428E-B928-93A44F29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8F83D2E8-1BA7-44AC-B434-3A217EC52266}" type="slidenum">
              <a:rPr lang="en-GB" altLang="en-US" sz="800"/>
              <a:pPr/>
              <a:t>39</a:t>
            </a:fld>
            <a:endParaRPr lang="en-GB" altLang="en-US" sz="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E9238F87-74A0-487D-AE85-560ECF8AD83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3810000" cy="4114800"/>
          </a:xfrm>
        </p:spPr>
        <p:txBody>
          <a:bodyPr/>
          <a:lstStyle/>
          <a:p>
            <a:r>
              <a:rPr lang="en-US" altLang="en-US" sz="2800" dirty="0"/>
              <a:t>About 0.5% of full scale for q</a:t>
            </a:r>
            <a:r>
              <a:rPr lang="en-US" altLang="en-US" sz="2800" baseline="-25000" dirty="0"/>
              <a:t>c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u</a:t>
            </a:r>
            <a:r>
              <a:rPr lang="en-US" altLang="en-US" sz="2800" baseline="-25000" dirty="0" err="1"/>
              <a:t>c</a:t>
            </a:r>
            <a:r>
              <a:rPr lang="en-US" altLang="en-US" sz="2800" baseline="-25000" dirty="0"/>
              <a:t> </a:t>
            </a:r>
            <a:br>
              <a:rPr lang="en-US" altLang="en-US" sz="2800" baseline="-25000" dirty="0"/>
            </a:br>
            <a:r>
              <a:rPr lang="en-US" altLang="en-US" sz="2000" dirty="0">
                <a:solidFill>
                  <a:schemeClr val="bg2"/>
                </a:solidFill>
              </a:rPr>
              <a:t>(</a:t>
            </a:r>
            <a:r>
              <a:rPr lang="en-US" altLang="en-US" sz="2000" dirty="0" err="1">
                <a:solidFill>
                  <a:schemeClr val="bg2"/>
                </a:solidFill>
              </a:rPr>
              <a:t>eg</a:t>
            </a:r>
            <a:r>
              <a:rPr lang="en-US" altLang="en-US" sz="2000" dirty="0">
                <a:solidFill>
                  <a:schemeClr val="bg2"/>
                </a:solidFill>
              </a:rPr>
              <a:t> </a:t>
            </a:r>
            <a:r>
              <a:rPr lang="en-US" altLang="en-US" sz="2000" dirty="0">
                <a:solidFill>
                  <a:schemeClr val="bg2"/>
                </a:solidFill>
                <a:sym typeface="Symbol" panose="05050102010706020507" pitchFamily="18" charset="2"/>
              </a:rPr>
              <a:t></a:t>
            </a:r>
            <a:r>
              <a:rPr lang="en-US" altLang="en-US" sz="2000" dirty="0">
                <a:solidFill>
                  <a:schemeClr val="bg2"/>
                </a:solidFill>
              </a:rPr>
              <a:t> 0.1 MPa)</a:t>
            </a:r>
            <a:endParaRPr lang="en-US" altLang="en-US" sz="2800" dirty="0"/>
          </a:p>
          <a:p>
            <a:endParaRPr lang="en-US" altLang="en-US" sz="2800" dirty="0"/>
          </a:p>
          <a:p>
            <a:r>
              <a:rPr lang="en-US" altLang="en-US" sz="2800" dirty="0"/>
              <a:t>Friction sleeve worse depending on</a:t>
            </a:r>
          </a:p>
          <a:p>
            <a:pPr lvl="2"/>
            <a:r>
              <a:rPr lang="en-US" altLang="en-US" sz="2000" dirty="0"/>
              <a:t>if subtraction cone</a:t>
            </a:r>
          </a:p>
          <a:p>
            <a:pPr lvl="2"/>
            <a:r>
              <a:rPr lang="en-US" altLang="en-US" sz="2000" dirty="0"/>
              <a:t>or, independent f</a:t>
            </a:r>
            <a:r>
              <a:rPr lang="en-US" altLang="en-US" sz="2000" baseline="-25000" dirty="0"/>
              <a:t>s</a:t>
            </a:r>
            <a:endParaRPr lang="en-US" altLang="en-US" sz="2000" dirty="0"/>
          </a:p>
          <a:p>
            <a:pPr lvl="2"/>
            <a:r>
              <a:rPr lang="en-US" altLang="en-US" sz="2000" dirty="0"/>
              <a:t>your cleaning sleeve</a:t>
            </a:r>
          </a:p>
        </p:txBody>
      </p:sp>
      <p:graphicFrame>
        <p:nvGraphicFramePr>
          <p:cNvPr id="7175" name="Object 7">
            <a:extLst>
              <a:ext uri="{FF2B5EF4-FFF2-40B4-BE49-F238E27FC236}">
                <a16:creationId xmlns:a16="http://schemas.microsoft.com/office/drawing/2014/main" id="{8F02394A-1736-498F-B4CC-4A605A9B97CB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953000" y="0"/>
          <a:ext cx="39893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0" name="Chart" r:id="rId3" imgW="2676522" imgH="4600596" progId="Excel.Chart.8">
                  <p:embed/>
                </p:oleObj>
              </mc:Choice>
              <mc:Fallback>
                <p:oleObj name="Chart" r:id="rId3" imgW="2676522" imgH="4600596" progId="Excel.Chart.8">
                  <p:embed/>
                  <p:pic>
                    <p:nvPicPr>
                      <p:cNvPr id="7175" name="Object 7">
                        <a:extLst>
                          <a:ext uri="{FF2B5EF4-FFF2-40B4-BE49-F238E27FC236}">
                            <a16:creationId xmlns:a16="http://schemas.microsoft.com/office/drawing/2014/main" id="{8F02394A-1736-498F-B4CC-4A605A9B97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0"/>
                        <a:ext cx="398938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7E5456D-9065-4089-B5EB-FA5986A41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Repeatability</a:t>
            </a:r>
          </a:p>
        </p:txBody>
      </p:sp>
    </p:spTree>
    <p:extLst>
      <p:ext uri="{BB962C8B-B14F-4D97-AF65-F5344CB8AC3E}">
        <p14:creationId xmlns:p14="http://schemas.microsoft.com/office/powerpoint/2010/main" val="310438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80F55D27-EBF5-421D-8A84-4BB7159B7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Report Fig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18C19-3286-416D-BFC5-938C67817C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EC5A4B84-D71E-4A36-A688-65535A297259}" type="datetime4">
              <a:rPr lang="en-US" altLang="en-US" sz="800"/>
              <a:pPr/>
              <a:t>February 14, 2020</a:t>
            </a:fld>
            <a:endParaRPr lang="en-GB" alt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98EA5-5B11-4318-A362-38F67C3D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A476124A-4094-483A-998A-14DA9BC10AA7}" type="slidenum">
              <a:rPr lang="en-GB" altLang="en-US" sz="800"/>
              <a:pPr/>
              <a:t>40</a:t>
            </a:fld>
            <a:endParaRPr lang="en-GB" altLang="en-US" sz="800"/>
          </a:p>
        </p:txBody>
      </p:sp>
      <p:pic>
        <p:nvPicPr>
          <p:cNvPr id="29700" name="Content Placeholder 7" descr="CPTplot(r21)_cptu_01.xlsm.pdf">
            <a:extLst>
              <a:ext uri="{FF2B5EF4-FFF2-40B4-BE49-F238E27FC236}">
                <a16:creationId xmlns:a16="http://schemas.microsoft.com/office/drawing/2014/main" id="{4CB9D325-3EC3-4B0A-B5E8-E1A23445A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9" r="-8047"/>
          <a:stretch>
            <a:fillRect/>
          </a:stretch>
        </p:blipFill>
        <p:spPr>
          <a:xfrm>
            <a:off x="1524000" y="457200"/>
            <a:ext cx="8443913" cy="58674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054C-A834-4A0D-AC8E-7D4E8030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Report Fig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ABC60D-7C6C-4E6F-A03D-7677119A5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86"/>
          <a:stretch/>
        </p:blipFill>
        <p:spPr>
          <a:xfrm>
            <a:off x="228600" y="1018381"/>
            <a:ext cx="8305800" cy="48863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40FB-099F-426B-9E52-03BF2965C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73CC7-0714-4E16-9F17-BF83850B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9379C6-109D-442E-94FB-414B2E8EFFDE}"/>
              </a:ext>
            </a:extLst>
          </p:cNvPr>
          <p:cNvSpPr/>
          <p:nvPr/>
        </p:nvSpPr>
        <p:spPr bwMode="auto">
          <a:xfrm>
            <a:off x="6248400" y="1676400"/>
            <a:ext cx="1981200" cy="533400"/>
          </a:xfrm>
          <a:prstGeom prst="roundRect">
            <a:avLst/>
          </a:prstGeom>
          <a:noFill/>
          <a:ln w="317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3552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“Interpretation” of CPT data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convert what was measured into what we want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Do not directly measure </a:t>
            </a:r>
            <a:r>
              <a:rPr lang="en-US" altLang="en-US" dirty="0">
                <a:latin typeface="Symbol" panose="05050102010706020507" pitchFamily="18" charset="2"/>
              </a:rPr>
              <a:t>s-e</a:t>
            </a:r>
            <a:endParaRPr lang="en-US" altLang="en-US" dirty="0"/>
          </a:p>
          <a:p>
            <a:pPr lvl="2">
              <a:lnSpc>
                <a:spcPct val="80000"/>
              </a:lnSpc>
            </a:pPr>
            <a:r>
              <a:rPr lang="en-US" altLang="en-US" dirty="0"/>
              <a:t>CPT data must be “interpreted”: </a:t>
            </a:r>
            <a:r>
              <a:rPr lang="en-US" i="1" dirty="0"/>
              <a:t>Inverse Boundary Value Problem</a:t>
            </a:r>
          </a:p>
          <a:p>
            <a:pPr lvl="2">
              <a:lnSpc>
                <a:spcPct val="80000"/>
              </a:lnSpc>
            </a:pPr>
            <a:endParaRPr lang="en-US" i="1" dirty="0"/>
          </a:p>
          <a:p>
            <a:pPr>
              <a:lnSpc>
                <a:spcPct val="80000"/>
              </a:lnSpc>
            </a:pPr>
            <a:r>
              <a:rPr lang="en-US" dirty="0"/>
              <a:t>Detailed fundamental evaluation of CPT beyond current soil mechanics</a:t>
            </a:r>
          </a:p>
          <a:p>
            <a:endParaRPr lang="en-US" dirty="0"/>
          </a:p>
          <a:p>
            <a:r>
              <a:rPr lang="en-US" dirty="0"/>
              <a:t>Methods:</a:t>
            </a:r>
          </a:p>
          <a:p>
            <a:pPr lvl="2"/>
            <a:r>
              <a:rPr lang="en-US" dirty="0"/>
              <a:t>TOTAL STRESS</a:t>
            </a:r>
          </a:p>
          <a:p>
            <a:pPr lvl="4"/>
            <a:r>
              <a:rPr lang="en-US" dirty="0"/>
              <a:t>calibrate to a ‘reference’ test (e.g. to </a:t>
            </a:r>
            <a:r>
              <a:rPr lang="en-US" dirty="0" err="1"/>
              <a:t>s</a:t>
            </a:r>
            <a:r>
              <a:rPr lang="en-US" baseline="-25000" dirty="0" err="1"/>
              <a:t>u</a:t>
            </a:r>
            <a:r>
              <a:rPr lang="en-US" dirty="0"/>
              <a:t> from vane) </a:t>
            </a:r>
          </a:p>
          <a:p>
            <a:pPr lvl="2"/>
            <a:r>
              <a:rPr lang="en-US" dirty="0"/>
              <a:t>EFFECTIVE STRESS</a:t>
            </a:r>
          </a:p>
          <a:p>
            <a:pPr lvl="4"/>
            <a:r>
              <a:rPr lang="en-US" dirty="0"/>
              <a:t>calibrate in laboratory using a chamber</a:t>
            </a:r>
          </a:p>
          <a:p>
            <a:pPr lvl="4"/>
            <a:r>
              <a:rPr lang="en-US" dirty="0"/>
              <a:t>cavity expansion using true soil properties</a:t>
            </a:r>
          </a:p>
          <a:p>
            <a:pPr lvl="4"/>
            <a:r>
              <a:rPr lang="en-US" dirty="0"/>
              <a:t>‘universal’ method </a:t>
            </a:r>
          </a:p>
          <a:p>
            <a:pPr lvl="2"/>
            <a:r>
              <a:rPr lang="en-US" dirty="0"/>
              <a:t>DIRECT TO PERFORMANCE</a:t>
            </a:r>
          </a:p>
          <a:p>
            <a:pPr lvl="4"/>
            <a:r>
              <a:rPr lang="en-US" dirty="0"/>
              <a:t>relate data to through back-analysis of failures (case-histories)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662995-7BA2-834E-A2D8-034E5897587A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B3ED7-8954-CD45-8951-BD87B96FA509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13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F2C9B73-D88D-41A4-8AA7-38D56992D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Curse of correlations...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D87C9DF-6855-431B-9FDA-8E37189764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7543800" cy="4114800"/>
          </a:xfrm>
        </p:spPr>
        <p:txBody>
          <a:bodyPr/>
          <a:lstStyle/>
          <a:p>
            <a:r>
              <a:rPr lang="en-US" altLang="en-US" sz="2400" dirty="0"/>
              <a:t>Correlations without theoretical basis usually mislead</a:t>
            </a:r>
          </a:p>
          <a:p>
            <a:endParaRPr lang="en-US" altLang="en-US" sz="2400" dirty="0"/>
          </a:p>
          <a:p>
            <a:r>
              <a:rPr lang="en-US" altLang="en-US" sz="2400" dirty="0"/>
              <a:t>Can’t get four independent properties from one measurement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D5E30BBF-905B-4A57-81C3-BDDF5770A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876800"/>
            <a:ext cx="716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9999"/>
                </a:solidFill>
              </a:rPr>
              <a:t>Much </a:t>
            </a:r>
            <a:r>
              <a:rPr lang="en-US" altLang="en-US" sz="2800" i="1" dirty="0">
                <a:solidFill>
                  <a:srgbClr val="009999"/>
                </a:solidFill>
              </a:rPr>
              <a:t>in situ</a:t>
            </a:r>
            <a:r>
              <a:rPr lang="en-US" altLang="en-US" sz="2800" dirty="0">
                <a:solidFill>
                  <a:srgbClr val="009999"/>
                </a:solidFill>
              </a:rPr>
              <a:t> literature based on unthinking development of correlations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  <p:bldP spid="430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F3C1822-B77D-4CBC-A9D2-76AE2D0A2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TOTAL STRESS: CPT evaluation in CLAY</a:t>
            </a:r>
            <a:endParaRPr lang="en-US" altLang="en-US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84B7EE0-8A4C-40EE-BBE0-3D952A328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143000"/>
            <a:ext cx="8153400" cy="4114800"/>
          </a:xfrm>
        </p:spPr>
        <p:txBody>
          <a:bodyPr/>
          <a:lstStyle/>
          <a:p>
            <a:r>
              <a:rPr lang="en-US" altLang="en-US" dirty="0"/>
              <a:t>Theory:  cavity expansion in </a:t>
            </a:r>
            <a:r>
              <a:rPr lang="en-US" altLang="en-US" dirty="0" err="1"/>
              <a:t>Tresca</a:t>
            </a:r>
            <a:r>
              <a:rPr lang="en-US" altLang="en-US" dirty="0"/>
              <a:t> material (1945)</a:t>
            </a:r>
            <a:br>
              <a:rPr lang="en-US" altLang="en-US" dirty="0"/>
            </a:br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en-US" altLang="en-US" i="1" dirty="0" err="1"/>
              <a:t>N</a:t>
            </a:r>
            <a:r>
              <a:rPr lang="en-US" altLang="en-US" baseline="-25000" dirty="0" err="1"/>
              <a:t>k</a:t>
            </a:r>
            <a:r>
              <a:rPr lang="en-US" altLang="en-US" dirty="0"/>
              <a:t> was weak theoretical dependence on </a:t>
            </a:r>
            <a:r>
              <a:rPr lang="en-US" altLang="en-US" i="1" dirty="0"/>
              <a:t>G</a:t>
            </a:r>
            <a:r>
              <a:rPr lang="en-US" altLang="en-US" dirty="0"/>
              <a:t>/</a:t>
            </a:r>
            <a:r>
              <a:rPr lang="en-US" altLang="en-US" i="1" dirty="0" err="1"/>
              <a:t>s</a:t>
            </a:r>
            <a:r>
              <a:rPr lang="en-US" altLang="en-US" baseline="-25000" dirty="0" err="1"/>
              <a:t>u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Wider range of </a:t>
            </a:r>
            <a:r>
              <a:rPr lang="en-US" altLang="en-US" i="1" dirty="0" err="1"/>
              <a:t>N</a:t>
            </a:r>
            <a:r>
              <a:rPr lang="en-US" altLang="en-US" baseline="-25000" dirty="0" err="1"/>
              <a:t>k</a:t>
            </a:r>
            <a:r>
              <a:rPr lang="en-US" altLang="en-US" dirty="0"/>
              <a:t> encountered in practice</a:t>
            </a:r>
            <a:br>
              <a:rPr lang="en-US" altLang="en-US" dirty="0"/>
            </a:br>
            <a:endParaRPr lang="en-US" altLang="en-US" dirty="0"/>
          </a:p>
          <a:p>
            <a:endParaRPr lang="en-US" altLang="en-US" dirty="0"/>
          </a:p>
        </p:txBody>
      </p:sp>
      <p:graphicFrame>
        <p:nvGraphicFramePr>
          <p:cNvPr id="44036" name="Object 4">
            <a:extLst>
              <a:ext uri="{FF2B5EF4-FFF2-40B4-BE49-F238E27FC236}">
                <a16:creationId xmlns:a16="http://schemas.microsoft.com/office/drawing/2014/main" id="{5697B1D0-B194-4618-A0FE-6216332B9F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531989"/>
              </p:ext>
            </p:extLst>
          </p:nvPr>
        </p:nvGraphicFramePr>
        <p:xfrm>
          <a:off x="2209800" y="1752600"/>
          <a:ext cx="19050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7" name="Equation" r:id="rId3" imgW="723600" imgH="431640" progId="Equation.3">
                  <p:embed/>
                </p:oleObj>
              </mc:Choice>
              <mc:Fallback>
                <p:oleObj name="Equation" r:id="rId3" imgW="723600" imgH="431640" progId="Equation.3">
                  <p:embed/>
                  <p:pic>
                    <p:nvPicPr>
                      <p:cNvPr id="44036" name="Object 4">
                        <a:extLst>
                          <a:ext uri="{FF2B5EF4-FFF2-40B4-BE49-F238E27FC236}">
                            <a16:creationId xmlns:a16="http://schemas.microsoft.com/office/drawing/2014/main" id="{5697B1D0-B194-4618-A0FE-6216332B9F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752600"/>
                        <a:ext cx="19050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048F7-303F-486A-9286-3C438FE6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does </a:t>
            </a:r>
            <a:r>
              <a:rPr lang="en-GB" dirty="0" err="1"/>
              <a:t>N</a:t>
            </a:r>
            <a:r>
              <a:rPr lang="en-GB" baseline="-25000" dirty="0" err="1"/>
              <a:t>k</a:t>
            </a:r>
            <a:r>
              <a:rPr lang="en-GB" dirty="0"/>
              <a:t> come from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FF892-479F-4716-AE85-517B3D3E6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By calibration to a ‘reference’ test</a:t>
            </a:r>
          </a:p>
          <a:p>
            <a:pPr lvl="2"/>
            <a:r>
              <a:rPr lang="en-GB" dirty="0"/>
              <a:t>Triaxial compression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(various protocols)</a:t>
            </a:r>
          </a:p>
          <a:p>
            <a:pPr lvl="2"/>
            <a:r>
              <a:rPr lang="en-GB" dirty="0"/>
              <a:t>Vane shear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(assumed geometry, possible rate effect corrections)</a:t>
            </a:r>
          </a:p>
          <a:p>
            <a:pPr lvl="2"/>
            <a:r>
              <a:rPr lang="en-GB" dirty="0"/>
              <a:t>Self-bored </a:t>
            </a:r>
            <a:r>
              <a:rPr lang="en-GB" dirty="0" err="1"/>
              <a:t>pressuremeter</a:t>
            </a:r>
            <a:endParaRPr lang="en-GB" dirty="0"/>
          </a:p>
          <a:p>
            <a:endParaRPr lang="en-GB" dirty="0"/>
          </a:p>
          <a:p>
            <a:r>
              <a:rPr lang="en-GB" dirty="0"/>
              <a:t>CPT is being used to interpolate between the ‘reference’ strengths</a:t>
            </a:r>
          </a:p>
          <a:p>
            <a:endParaRPr lang="en-GB" dirty="0"/>
          </a:p>
          <a:p>
            <a:r>
              <a:rPr lang="en-GB" dirty="0"/>
              <a:t>BUT there is a pattern with similar values for similar geological conditions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3533-B435-4076-AA71-C1F67F7E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506EB-64EB-4B1A-9EE2-DD3ACE64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15D10202-D6F8-4DA6-8073-FA85EA9638B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952500"/>
            <a:ext cx="6032536" cy="4953000"/>
          </a:xfrm>
          <a:noFill/>
          <a:ln/>
        </p:spPr>
      </p:pic>
      <p:sp>
        <p:nvSpPr>
          <p:cNvPr id="46085" name="Line 5">
            <a:extLst>
              <a:ext uri="{FF2B5EF4-FFF2-40B4-BE49-F238E27FC236}">
                <a16:creationId xmlns:a16="http://schemas.microsoft.com/office/drawing/2014/main" id="{8755CB98-F06C-4B4E-AA79-42BF1333F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4038600"/>
            <a:ext cx="0" cy="381000"/>
          </a:xfrm>
          <a:prstGeom prst="line">
            <a:avLst/>
          </a:prstGeom>
          <a:noFill/>
          <a:ln w="57150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7CCD6A2-C774-4211-8AA2-497A31F9D2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1066800"/>
            <a:ext cx="4572000" cy="3200400"/>
          </a:xfrm>
          <a:prstGeom prst="line">
            <a:avLst/>
          </a:prstGeom>
          <a:noFill/>
          <a:ln w="5715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44806CFE-6071-4F6C-9F1A-D3ACC0F2D6FC}"/>
              </a:ext>
            </a:extLst>
          </p:cNvPr>
          <p:cNvCxnSpPr>
            <a:cxnSpLocks/>
          </p:cNvCxnSpPr>
          <p:nvPr/>
        </p:nvCxnSpPr>
        <p:spPr bwMode="auto">
          <a:xfrm>
            <a:off x="3657599" y="4800600"/>
            <a:ext cx="609600" cy="304800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8547EE6-80BE-487F-A4F3-99BD39D491C6}"/>
              </a:ext>
            </a:extLst>
          </p:cNvPr>
          <p:cNvSpPr txBox="1"/>
          <p:nvPr/>
        </p:nvSpPr>
        <p:spPr>
          <a:xfrm>
            <a:off x="3352800" y="4854714"/>
            <a:ext cx="121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Soft clays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56036C7-D864-41C5-829E-532B3402CA88}"/>
              </a:ext>
            </a:extLst>
          </p:cNvPr>
          <p:cNvCxnSpPr>
            <a:cxnSpLocks/>
          </p:cNvCxnSpPr>
          <p:nvPr/>
        </p:nvCxnSpPr>
        <p:spPr bwMode="auto">
          <a:xfrm>
            <a:off x="5380840" y="4833686"/>
            <a:ext cx="1066798" cy="228600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DA3CD5-04BB-4731-9D86-50720E2C81BA}"/>
              </a:ext>
            </a:extLst>
          </p:cNvPr>
          <p:cNvSpPr txBox="1"/>
          <p:nvPr/>
        </p:nvSpPr>
        <p:spPr>
          <a:xfrm>
            <a:off x="5334001" y="5010090"/>
            <a:ext cx="1828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Very stiff clays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937B3-0231-48BE-9F0A-89C474748F7C}"/>
              </a:ext>
            </a:extLst>
          </p:cNvPr>
          <p:cNvSpPr txBox="1"/>
          <p:nvPr/>
        </p:nvSpPr>
        <p:spPr>
          <a:xfrm>
            <a:off x="2976696" y="3344733"/>
            <a:ext cx="1266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70C0"/>
                </a:solidFill>
              </a:rPr>
              <a:t>N</a:t>
            </a:r>
            <a:r>
              <a:rPr lang="en-GB" sz="2000" b="1" baseline="-25000" dirty="0" err="1">
                <a:solidFill>
                  <a:srgbClr val="0070C0"/>
                </a:solidFill>
              </a:rPr>
              <a:t>k</a:t>
            </a:r>
            <a:r>
              <a:rPr lang="en-GB" sz="2000" b="1" dirty="0">
                <a:solidFill>
                  <a:srgbClr val="0070C0"/>
                </a:solidFill>
              </a:rPr>
              <a:t> = 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C79CB-4AD4-4540-AA54-908A35471BE0}"/>
              </a:ext>
            </a:extLst>
          </p:cNvPr>
          <p:cNvSpPr txBox="1"/>
          <p:nvPr/>
        </p:nvSpPr>
        <p:spPr>
          <a:xfrm>
            <a:off x="5439565" y="2667000"/>
            <a:ext cx="1266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70C0"/>
                </a:solidFill>
              </a:rPr>
              <a:t>N</a:t>
            </a:r>
            <a:r>
              <a:rPr lang="en-GB" sz="2000" b="1" baseline="-25000" dirty="0" err="1">
                <a:solidFill>
                  <a:srgbClr val="0070C0"/>
                </a:solidFill>
              </a:rPr>
              <a:t>k</a:t>
            </a:r>
            <a:r>
              <a:rPr lang="en-GB" sz="2000" b="1" dirty="0">
                <a:solidFill>
                  <a:srgbClr val="0070C0"/>
                </a:solidFill>
              </a:rPr>
              <a:t> = 16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F064-DF1B-4B9A-8A20-3D62BD1F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</a:t>
            </a:r>
            <a:r>
              <a:rPr lang="en-GB" dirty="0" err="1"/>
              <a:t>s</a:t>
            </a:r>
            <a:r>
              <a:rPr lang="en-GB" baseline="-25000" dirty="0" err="1"/>
              <a:t>u</a:t>
            </a:r>
            <a:r>
              <a:rPr lang="en-GB" dirty="0"/>
              <a:t> from SBP: Paddington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D78ACF-D2A3-4D0A-B500-F450E4814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036824"/>
            <a:ext cx="5410200" cy="477234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E872-0461-43BA-86C7-47961B33A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19B00-B88A-46BF-801A-60B230A4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pic>
        <p:nvPicPr>
          <p:cNvPr id="7" name="Picture 2" descr="Paddington Box Overview">
            <a:extLst>
              <a:ext uri="{FF2B5EF4-FFF2-40B4-BE49-F238E27FC236}">
                <a16:creationId xmlns:a16="http://schemas.microsoft.com/office/drawing/2014/main" id="{CF0975D3-85E9-4946-8947-60040F06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506597" cy="324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F719AC9-7A9D-4926-ACA8-7109EB1C937D}"/>
              </a:ext>
            </a:extLst>
          </p:cNvPr>
          <p:cNvSpPr/>
          <p:nvPr/>
        </p:nvSpPr>
        <p:spPr bwMode="auto">
          <a:xfrm>
            <a:off x="4343400" y="3352800"/>
            <a:ext cx="381000" cy="609600"/>
          </a:xfrm>
          <a:prstGeom prst="ellipse">
            <a:avLst/>
          </a:prstGeom>
          <a:noFill/>
          <a:ln w="190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144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su_profile">
            <a:extLst>
              <a:ext uri="{FF2B5EF4-FFF2-40B4-BE49-F238E27FC236}">
                <a16:creationId xmlns:a16="http://schemas.microsoft.com/office/drawing/2014/main" id="{56C6D1FF-2658-4A0A-81E7-DFEEE87BB9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"/>
          <a:stretch/>
        </p:blipFill>
        <p:spPr>
          <a:xfrm>
            <a:off x="3673940" y="0"/>
            <a:ext cx="5241460" cy="6781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Paddington Box Overview">
            <a:extLst>
              <a:ext uri="{FF2B5EF4-FFF2-40B4-BE49-F238E27FC236}">
                <a16:creationId xmlns:a16="http://schemas.microsoft.com/office/drawing/2014/main" id="{CF0975D3-85E9-4946-8947-60040F06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3" y="1066800"/>
            <a:ext cx="3506597" cy="324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1E085-137B-4E80-980F-0F7BC4B7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of </a:t>
            </a:r>
            <a:r>
              <a:rPr lang="en-GB" dirty="0" err="1"/>
              <a:t>N</a:t>
            </a:r>
            <a:r>
              <a:rPr lang="en-GB" baseline="-25000" dirty="0" err="1"/>
              <a:t>kt</a:t>
            </a:r>
            <a:r>
              <a:rPr lang="en-GB" dirty="0"/>
              <a:t> factor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2412FB-0649-4ABA-9CA9-BF6E87B0B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86"/>
          <a:stretch/>
        </p:blipFill>
        <p:spPr>
          <a:xfrm>
            <a:off x="230188" y="988864"/>
            <a:ext cx="8381810" cy="49310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AF902-2449-40C3-B4C4-DF41F4920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C803E-4C1F-44C5-ADB9-563FD89D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2D206DBD-343B-433B-9D62-90395FCE53D8}"/>
              </a:ext>
            </a:extLst>
          </p:cNvPr>
          <p:cNvSpPr/>
          <p:nvPr/>
        </p:nvSpPr>
        <p:spPr bwMode="auto">
          <a:xfrm>
            <a:off x="6934200" y="3592380"/>
            <a:ext cx="457200" cy="457200"/>
          </a:xfrm>
          <a:prstGeom prst="leftArrow">
            <a:avLst/>
          </a:prstGeom>
          <a:solidFill>
            <a:srgbClr val="FF00FF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A0007E-0B2D-4D19-AE02-149140949924}"/>
              </a:ext>
            </a:extLst>
          </p:cNvPr>
          <p:cNvSpPr/>
          <p:nvPr/>
        </p:nvSpPr>
        <p:spPr bwMode="auto">
          <a:xfrm>
            <a:off x="4495800" y="3429000"/>
            <a:ext cx="2438400" cy="762000"/>
          </a:xfrm>
          <a:prstGeom prst="roundRect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E6076E-E1B7-429B-A628-0F1B05D0E48D}"/>
              </a:ext>
            </a:extLst>
          </p:cNvPr>
          <p:cNvSpPr/>
          <p:nvPr/>
        </p:nvSpPr>
        <p:spPr bwMode="auto">
          <a:xfrm>
            <a:off x="2514600" y="5564336"/>
            <a:ext cx="1143000" cy="304800"/>
          </a:xfrm>
          <a:prstGeom prst="roundRect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4F8B72-C35A-4BE4-A21B-8E77B5F7E9A2}"/>
              </a:ext>
            </a:extLst>
          </p:cNvPr>
          <p:cNvSpPr/>
          <p:nvPr/>
        </p:nvSpPr>
        <p:spPr bwMode="auto">
          <a:xfrm>
            <a:off x="532002" y="2362200"/>
            <a:ext cx="3735198" cy="20574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FF99FF"/>
                </a:solidFill>
                <a:effectLst/>
                <a:latin typeface="Arial" charset="0"/>
                <a:ea typeface="ヒラギノ角ゴ Pro W3" pitchFamily="-32" charset="-128"/>
              </a:rPr>
              <a:t>If an equation is outside its limit of validity at a particular </a:t>
            </a:r>
            <a:r>
              <a:rPr lang="en-GB" dirty="0">
                <a:solidFill>
                  <a:srgbClr val="FF99FF"/>
                </a:solidFill>
                <a:ea typeface="ヒラギノ角ゴ Pro W3" pitchFamily="-32" charset="-128"/>
              </a:rPr>
              <a:t>data point, then ‘999’ </a:t>
            </a: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FF99FF"/>
                </a:solidFill>
                <a:effectLst/>
                <a:latin typeface="Arial" charset="0"/>
                <a:ea typeface="ヒラギノ角ゴ Pro W3" pitchFamily="-32" charset="-128"/>
              </a:rPr>
              <a:t>is output to the </a:t>
            </a:r>
            <a:r>
              <a:rPr kumimoji="0" lang="en-GB" sz="2400" b="0" i="1" u="none" strike="noStrike" cap="none" normalizeH="0" baseline="0" dirty="0">
                <a:ln>
                  <a:noFill/>
                </a:ln>
                <a:solidFill>
                  <a:srgbClr val="FF99FF"/>
                </a:solidFill>
                <a:effectLst/>
                <a:latin typeface="Arial" charset="0"/>
                <a:ea typeface="ヒラギノ角ゴ Pro W3" pitchFamily="-32" charset="-128"/>
              </a:rPr>
              <a:t>Processed Results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F1EAA6-C256-4D1B-82B1-494A43267F8B}"/>
              </a:ext>
            </a:extLst>
          </p:cNvPr>
          <p:cNvCxnSpPr/>
          <p:nvPr/>
        </p:nvCxnSpPr>
        <p:spPr bwMode="auto">
          <a:xfrm flipH="1">
            <a:off x="4267200" y="3810000"/>
            <a:ext cx="762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DA41F5-97C4-4B7B-AE76-E49FBCAF4EA3}"/>
              </a:ext>
            </a:extLst>
          </p:cNvPr>
          <p:cNvSpPr/>
          <p:nvPr/>
        </p:nvSpPr>
        <p:spPr bwMode="auto">
          <a:xfrm>
            <a:off x="4490557" y="4572000"/>
            <a:ext cx="2519843" cy="762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kumimoji="0" lang="en-GB" sz="1400" b="0" i="0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charset="0"/>
                <a:ea typeface="ヒラギノ角ゴ Pro W3" pitchFamily="-32" charset="-128"/>
              </a:rPr>
              <a:t>N</a:t>
            </a:r>
            <a:r>
              <a:rPr kumimoji="0" lang="en-GB" sz="1400" b="0" i="0" u="none" strike="noStrike" cap="none" normalizeH="0" baseline="-25000" dirty="0" err="1">
                <a:ln>
                  <a:noFill/>
                </a:ln>
                <a:solidFill>
                  <a:srgbClr val="00B0F0"/>
                </a:solidFill>
                <a:effectLst/>
                <a:latin typeface="Arial" charset="0"/>
                <a:ea typeface="ヒラギノ角ゴ Pro W3" pitchFamily="-32" charset="-128"/>
              </a:rPr>
              <a:t>kt</a:t>
            </a: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charset="0"/>
                <a:ea typeface="ヒラギノ角ゴ Pro W3" pitchFamily="-32" charset="-128"/>
              </a:rPr>
              <a:t> now computed by </a:t>
            </a:r>
            <a:br>
              <a:rPr kumimoji="0" lang="en-GB" sz="14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charset="0"/>
                <a:ea typeface="ヒラギノ角ゴ Pro W3" pitchFamily="-32" charset="-128"/>
              </a:rPr>
            </a:br>
            <a:r>
              <a:rPr kumimoji="0" lang="en-GB" sz="1400" b="0" i="1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Arial" charset="0"/>
                <a:ea typeface="ヒラギノ角ゴ Pro W3" pitchFamily="-32" charset="-128"/>
              </a:rPr>
              <a:t>CPTwidget</a:t>
            </a: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charset="0"/>
                <a:ea typeface="ヒラギノ角ゴ Pro W3" pitchFamily="-32" charset="-128"/>
              </a:rPr>
              <a:t> if </a:t>
            </a:r>
            <a:r>
              <a:rPr kumimoji="0" lang="en-GB" sz="1400" b="1" i="1" u="none" strike="noStrike" cap="none" normalizeH="0" baseline="0" dirty="0" err="1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charset="0"/>
                <a:ea typeface="ヒラギノ角ゴ Pro W3" pitchFamily="-32" charset="-128"/>
              </a:rPr>
              <a:t>undrained</a:t>
            </a:r>
            <a:endParaRPr kumimoji="0" lang="en-GB" sz="1400" b="1" i="1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DFDC5B-1075-4FF1-B9BD-7E5CF4F29284}"/>
              </a:ext>
            </a:extLst>
          </p:cNvPr>
          <p:cNvCxnSpPr>
            <a:cxnSpLocks/>
          </p:cNvCxnSpPr>
          <p:nvPr/>
        </p:nvCxnSpPr>
        <p:spPr bwMode="auto">
          <a:xfrm flipV="1">
            <a:off x="5791200" y="4049580"/>
            <a:ext cx="0" cy="5224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0F4F8B72-C35A-4BE4-A21B-8E77B5F7E9A2}"/>
              </a:ext>
            </a:extLst>
          </p:cNvPr>
          <p:cNvSpPr/>
          <p:nvPr/>
        </p:nvSpPr>
        <p:spPr bwMode="auto">
          <a:xfrm>
            <a:off x="533400" y="4419600"/>
            <a:ext cx="3733800" cy="9144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kumimoji="0" lang="en-GB" sz="2400" b="0" i="1" u="none" strike="noStrike" cap="none" normalizeH="0" baseline="0" dirty="0" err="1">
                <a:ln>
                  <a:noFill/>
                </a:ln>
                <a:solidFill>
                  <a:srgbClr val="6B6BCF"/>
                </a:solidFill>
                <a:effectLst/>
                <a:latin typeface="Arial" charset="0"/>
                <a:ea typeface="ヒラギノ角ゴ Pro W3" pitchFamily="-32" charset="-128"/>
              </a:rPr>
              <a:t>Undrained</a:t>
            </a: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6B6BCF"/>
                </a:solidFill>
                <a:effectLst/>
                <a:latin typeface="Arial" charset="0"/>
                <a:ea typeface="ヒラギノ角ゴ Pro W3" pitchFamily="-32" charset="-128"/>
              </a:rPr>
              <a:t> if:</a:t>
            </a:r>
          </a:p>
          <a:p>
            <a:pPr algn="ctr" eaLnBrk="0" hangingPunct="0"/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6B6BCF"/>
                </a:solidFill>
                <a:effectLst/>
                <a:latin typeface="Arial" charset="0"/>
                <a:ea typeface="ヒラギノ角ゴ Pro W3" pitchFamily="-32" charset="-128"/>
              </a:rPr>
              <a:t> |</a:t>
            </a:r>
            <a:r>
              <a:rPr kumimoji="0" lang="en-GB" sz="2400" b="0" i="0" u="none" strike="noStrike" cap="none" normalizeH="0" baseline="0" dirty="0" err="1">
                <a:ln>
                  <a:noFill/>
                </a:ln>
                <a:solidFill>
                  <a:srgbClr val="6B6BCF"/>
                </a:solidFill>
                <a:effectLst/>
                <a:latin typeface="Arial" charset="0"/>
                <a:ea typeface="ヒラギノ角ゴ Pro W3" pitchFamily="-32" charset="-128"/>
              </a:rPr>
              <a:t>B</a:t>
            </a:r>
            <a:r>
              <a:rPr kumimoji="0" lang="en-GB" sz="2400" b="0" i="0" u="none" strike="noStrike" cap="none" normalizeH="0" baseline="-25000" dirty="0" err="1">
                <a:ln>
                  <a:noFill/>
                </a:ln>
                <a:solidFill>
                  <a:srgbClr val="6B6BCF"/>
                </a:solidFill>
                <a:effectLst/>
                <a:latin typeface="Arial" charset="0"/>
                <a:ea typeface="ヒラギノ角ゴ Pro W3" pitchFamily="-32" charset="-128"/>
              </a:rPr>
              <a:t>q</a:t>
            </a: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6B6BCF"/>
                </a:solidFill>
                <a:effectLst/>
                <a:latin typeface="Arial" charset="0"/>
                <a:ea typeface="ヒラギノ角ゴ Pro W3" pitchFamily="-32" charset="-128"/>
              </a:rPr>
              <a:t>|&gt;0.1</a:t>
            </a:r>
            <a:r>
              <a:rPr kumimoji="0" lang="en-GB" sz="2400" b="0" i="0" u="none" strike="noStrike" cap="none" normalizeH="0" dirty="0">
                <a:ln>
                  <a:noFill/>
                </a:ln>
                <a:solidFill>
                  <a:srgbClr val="6B6BCF"/>
                </a:solidFill>
                <a:effectLst/>
                <a:latin typeface="Arial" charset="0"/>
                <a:ea typeface="ヒラギノ角ゴ Pro W3" pitchFamily="-32" charset="-128"/>
              </a:rPr>
              <a:t> or F&gt;1%</a:t>
            </a:r>
            <a:endParaRPr kumimoji="0" lang="en-GB" sz="2400" b="0" i="1" u="none" strike="noStrike" cap="none" normalizeH="0" baseline="0" dirty="0">
              <a:ln>
                <a:noFill/>
              </a:ln>
              <a:solidFill>
                <a:srgbClr val="6B6BCF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95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C3896B-969E-4299-B3D5-FB5785908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1: Select your CPT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A0E4E8-56B1-4C1A-8ECF-3F7129375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Size:  10 cm</a:t>
            </a:r>
            <a:r>
              <a:rPr lang="en-GB" baseline="30000" dirty="0"/>
              <a:t>2</a:t>
            </a:r>
            <a:r>
              <a:rPr lang="en-GB" dirty="0"/>
              <a:t> or 15 cm</a:t>
            </a:r>
            <a:r>
              <a:rPr lang="en-GB" baseline="30000" dirty="0"/>
              <a:t>2</a:t>
            </a:r>
          </a:p>
          <a:p>
            <a:endParaRPr lang="en-GB" baseline="30000" dirty="0"/>
          </a:p>
          <a:p>
            <a:r>
              <a:rPr lang="en-GB" dirty="0"/>
              <a:t>Type: ‘subtraction’ or ‘compression’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7CD7C6-06FC-4040-BB9F-23489A6F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650829-2E74-BC4B-A6EA-EEB328D729C3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004C77-5F0F-4791-BD93-0CC51E76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C2D5B-8B84-874C-B958-C74DEDDD4C5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FC100-ED78-426F-A104-1C0F06DBB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2183161"/>
            <a:ext cx="4024853" cy="3455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C85AD3-43B5-4C07-A296-6E9684B7DB58}"/>
              </a:ext>
            </a:extLst>
          </p:cNvPr>
          <p:cNvSpPr txBox="1"/>
          <p:nvPr/>
        </p:nvSpPr>
        <p:spPr>
          <a:xfrm>
            <a:off x="5715000" y="24384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B050"/>
                </a:solidFill>
              </a:rPr>
              <a:t>q</a:t>
            </a:r>
            <a:r>
              <a:rPr lang="en-GB" baseline="-25000" dirty="0">
                <a:solidFill>
                  <a:srgbClr val="00B050"/>
                </a:solidFill>
              </a:rPr>
              <a:t>c</a:t>
            </a:r>
            <a:r>
              <a:rPr lang="en-GB" dirty="0">
                <a:solidFill>
                  <a:srgbClr val="00B050"/>
                </a:solidFill>
              </a:rPr>
              <a:t> =</a:t>
            </a:r>
            <a:r>
              <a:rPr lang="en-GB" dirty="0"/>
              <a:t> </a:t>
            </a:r>
            <a:r>
              <a:rPr lang="en-GB" dirty="0">
                <a:solidFill>
                  <a:srgbClr val="00FF00"/>
                </a:solidFill>
              </a:rPr>
              <a:t>f()</a:t>
            </a:r>
          </a:p>
          <a:p>
            <a:r>
              <a:rPr lang="en-GB" i="1" dirty="0">
                <a:solidFill>
                  <a:srgbClr val="00B050"/>
                </a:solidFill>
              </a:rPr>
              <a:t> f</a:t>
            </a:r>
            <a:r>
              <a:rPr lang="en-GB" baseline="-25000" dirty="0">
                <a:solidFill>
                  <a:srgbClr val="00B050"/>
                </a:solidFill>
              </a:rPr>
              <a:t>s</a:t>
            </a:r>
            <a:r>
              <a:rPr lang="en-GB" dirty="0">
                <a:solidFill>
                  <a:srgbClr val="00B050"/>
                </a:solidFill>
              </a:rPr>
              <a:t> =</a:t>
            </a:r>
            <a:r>
              <a:rPr lang="en-GB" dirty="0"/>
              <a:t> </a:t>
            </a:r>
            <a:r>
              <a:rPr lang="en-GB" dirty="0">
                <a:solidFill>
                  <a:srgbClr val="FF00FF"/>
                </a:solidFill>
              </a:rPr>
              <a:t>f()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4BE1F-ACDD-4D14-A998-8422AEEB86DC}"/>
              </a:ext>
            </a:extLst>
          </p:cNvPr>
          <p:cNvSpPr txBox="1"/>
          <p:nvPr/>
        </p:nvSpPr>
        <p:spPr>
          <a:xfrm>
            <a:off x="57912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B050"/>
                </a:solidFill>
              </a:rPr>
              <a:t>q</a:t>
            </a:r>
            <a:r>
              <a:rPr lang="en-GB" baseline="-25000" dirty="0">
                <a:solidFill>
                  <a:srgbClr val="00B050"/>
                </a:solidFill>
              </a:rPr>
              <a:t>c</a:t>
            </a:r>
            <a:r>
              <a:rPr lang="en-GB" dirty="0">
                <a:solidFill>
                  <a:srgbClr val="00B050"/>
                </a:solidFill>
              </a:rPr>
              <a:t> =</a:t>
            </a:r>
            <a:r>
              <a:rPr lang="en-GB" dirty="0"/>
              <a:t> </a:t>
            </a:r>
            <a:r>
              <a:rPr lang="en-GB" dirty="0">
                <a:solidFill>
                  <a:srgbClr val="00FF00"/>
                </a:solidFill>
              </a:rPr>
              <a:t>f()</a:t>
            </a:r>
          </a:p>
          <a:p>
            <a:r>
              <a:rPr lang="en-GB" i="1" dirty="0">
                <a:solidFill>
                  <a:srgbClr val="00B050"/>
                </a:solidFill>
              </a:rPr>
              <a:t> f</a:t>
            </a:r>
            <a:r>
              <a:rPr lang="en-GB" baseline="-25000" dirty="0">
                <a:solidFill>
                  <a:srgbClr val="00B050"/>
                </a:solidFill>
              </a:rPr>
              <a:t>s</a:t>
            </a:r>
            <a:r>
              <a:rPr lang="en-GB" dirty="0">
                <a:solidFill>
                  <a:srgbClr val="00B050"/>
                </a:solidFill>
              </a:rPr>
              <a:t> =</a:t>
            </a:r>
            <a:r>
              <a:rPr lang="en-GB" dirty="0"/>
              <a:t> </a:t>
            </a:r>
            <a:r>
              <a:rPr lang="en-GB" dirty="0">
                <a:solidFill>
                  <a:srgbClr val="FF00FF"/>
                </a:solidFill>
              </a:rPr>
              <a:t>f() - </a:t>
            </a:r>
            <a:r>
              <a:rPr lang="en-GB" dirty="0">
                <a:solidFill>
                  <a:srgbClr val="00FF00"/>
                </a:solidFill>
              </a:rPr>
              <a:t>f()</a:t>
            </a:r>
            <a:endParaRPr lang="en-GB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58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42F5-2A62-4CB9-9589-F9E0C073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OCR from CPT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39AB6B-5407-4310-8877-811196B8A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990600"/>
            <a:ext cx="5053388" cy="48517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0B068-A9BD-4653-9F37-9C0350339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30E2B-6FD3-4577-AAE1-41511B00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3A55F-DF6A-4176-840A-4E665AE4D98F}"/>
              </a:ext>
            </a:extLst>
          </p:cNvPr>
          <p:cNvSpPr/>
          <p:nvPr/>
        </p:nvSpPr>
        <p:spPr bwMode="auto">
          <a:xfrm>
            <a:off x="990600" y="2667000"/>
            <a:ext cx="6858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3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7925A-51D2-45DC-A926-2D7EE9665567}"/>
              </a:ext>
            </a:extLst>
          </p:cNvPr>
          <p:cNvSpPr txBox="1"/>
          <p:nvPr/>
        </p:nvSpPr>
        <p:spPr>
          <a:xfrm>
            <a:off x="1295400" y="2662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1B20F-AC41-4AEB-AD68-2C1A16045D81}"/>
              </a:ext>
            </a:extLst>
          </p:cNvPr>
          <p:cNvSpPr txBox="1"/>
          <p:nvPr/>
        </p:nvSpPr>
        <p:spPr>
          <a:xfrm>
            <a:off x="5614612" y="2641937"/>
            <a:ext cx="5053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70C0"/>
                </a:solidFill>
              </a:rPr>
              <a:t>Kulhawy</a:t>
            </a:r>
            <a:r>
              <a:rPr lang="en-GB" sz="2000" dirty="0">
                <a:solidFill>
                  <a:srgbClr val="0070C0"/>
                </a:solidFill>
              </a:rPr>
              <a:t> &amp; Mayne (1990)</a:t>
            </a:r>
          </a:p>
          <a:p>
            <a:r>
              <a:rPr lang="en-GB" sz="2000" dirty="0" err="1">
                <a:solidFill>
                  <a:srgbClr val="0070C0"/>
                </a:solidFill>
              </a:rPr>
              <a:t>Mesri</a:t>
            </a:r>
            <a:r>
              <a:rPr lang="en-GB" sz="2000" dirty="0">
                <a:solidFill>
                  <a:srgbClr val="0070C0"/>
                </a:solidFill>
              </a:rPr>
              <a:t> (2001)</a:t>
            </a:r>
          </a:p>
          <a:p>
            <a:r>
              <a:rPr lang="en-GB" sz="2000" dirty="0">
                <a:solidFill>
                  <a:srgbClr val="0070C0"/>
                </a:solidFill>
              </a:rPr>
              <a:t>Demers &amp; </a:t>
            </a:r>
            <a:r>
              <a:rPr lang="en-GB" sz="2000" dirty="0" err="1">
                <a:solidFill>
                  <a:srgbClr val="0070C0"/>
                </a:solidFill>
              </a:rPr>
              <a:t>Leroueil</a:t>
            </a:r>
            <a:r>
              <a:rPr lang="en-GB" sz="2000" dirty="0">
                <a:solidFill>
                  <a:srgbClr val="0070C0"/>
                </a:solidFill>
              </a:rPr>
              <a:t> (2002)</a:t>
            </a:r>
          </a:p>
        </p:txBody>
      </p:sp>
    </p:spTree>
    <p:extLst>
      <p:ext uri="{BB962C8B-B14F-4D97-AF65-F5344CB8AC3E}">
        <p14:creationId xmlns:p14="http://schemas.microsoft.com/office/powerpoint/2010/main" val="1212460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08CE6A-14F1-489B-9242-B6176AF2E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Nearly everything is in VBA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015726-9F1A-440D-9D7C-98004E660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86"/>
          <a:stretch/>
        </p:blipFill>
        <p:spPr>
          <a:xfrm>
            <a:off x="228600" y="1018381"/>
            <a:ext cx="8305800" cy="48863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E9C96-B7E3-4550-83DD-819F07A2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9C5CDB-2331-7E45-97E5-AF621DD9E0C2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1CD69-7998-49D4-B8E7-D7039AE7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84D82-9246-9942-887E-A6D84C225EA3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A5CAAE55-BF77-4F69-A580-47EEFB02C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295400"/>
            <a:ext cx="762000" cy="457200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647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55423B0-C449-4773-A03E-3886ABA0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Open Code…</a:t>
            </a:r>
          </a:p>
        </p:txBody>
      </p:sp>
      <p:pic>
        <p:nvPicPr>
          <p:cNvPr id="33794" name="Content Placeholder 5" descr="Screen Shot 2017-10-18 at 9.40.22 AM.png">
            <a:extLst>
              <a:ext uri="{FF2B5EF4-FFF2-40B4-BE49-F238E27FC236}">
                <a16:creationId xmlns:a16="http://schemas.microsoft.com/office/drawing/2014/main" id="{A70AB283-8F81-4617-BEFF-F0ABEB96D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0" r="-1080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6ACB8-EC91-417F-8334-D6C0621B570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E6281887-F81D-4EF8-9F4E-7B885B40AA4A}" type="datetime4">
              <a:rPr lang="en-US" altLang="en-US" sz="800"/>
              <a:pPr/>
              <a:t>February 14, 2020</a:t>
            </a:fld>
            <a:endParaRPr lang="en-GB" alt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EF0E4-A2A6-48A2-8555-EEFE14A7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fld id="{8FF15C73-DFF0-42D5-93EF-3BA46DF24601}" type="slidenum">
              <a:rPr lang="en-GB" altLang="en-US" sz="800"/>
              <a:pPr/>
              <a:t>52</a:t>
            </a:fld>
            <a:endParaRPr lang="en-GB" altLang="en-US" sz="800"/>
          </a:p>
        </p:txBody>
      </p:sp>
    </p:spTree>
    <p:extLst>
      <p:ext uri="{BB962C8B-B14F-4D97-AF65-F5344CB8AC3E}">
        <p14:creationId xmlns:p14="http://schemas.microsoft.com/office/powerpoint/2010/main" val="141746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06C35-B52F-445D-9DD6-3A70A837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Output from VBA routines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B5D3CD-7E68-4EA2-969F-4D02992AC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386"/>
          <a:stretch/>
        </p:blipFill>
        <p:spPr>
          <a:xfrm>
            <a:off x="304800" y="985837"/>
            <a:ext cx="8305800" cy="48863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902A-FBD5-4ED8-8002-9522DA955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086F7-8B62-BA40-9930-EEB4B7AD788D}" type="datetime4">
              <a:rPr lang="en-US" smtClean="0"/>
              <a:pPr>
                <a:defRPr/>
              </a:pPr>
              <a:t>February 14, 2020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A86F5-5AF4-40A1-9F7B-E6751F68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BD22-6243-2D45-B4AB-8091CFB6C0CD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852987-B662-4AA7-908F-CD57D7F8B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74252"/>
            <a:ext cx="990600" cy="381000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6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6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>
            <a:extLst>
              <a:ext uri="{FF2B5EF4-FFF2-40B4-BE49-F238E27FC236}">
                <a16:creationId xmlns:a16="http://schemas.microsoft.com/office/drawing/2014/main" id="{59321E9D-1319-434C-A1DC-4A229840E86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3962400"/>
            <a:ext cx="2971800" cy="4191000"/>
          </a:xfrm>
        </p:spPr>
        <p:txBody>
          <a:bodyPr/>
          <a:lstStyle/>
          <a:p>
            <a:r>
              <a:rPr lang="en-US" altLang="en-US" sz="2000" dirty="0">
                <a:solidFill>
                  <a:srgbClr val="3399FF"/>
                </a:solidFill>
              </a:rPr>
              <a:t>Tip  </a:t>
            </a:r>
            <a:r>
              <a:rPr lang="en-US" altLang="en-US" sz="2000" dirty="0">
                <a:solidFill>
                  <a:srgbClr val="3399FF"/>
                </a:solidFill>
                <a:sym typeface="Symbol" panose="05050102010706020507" pitchFamily="18" charset="2"/>
              </a:rPr>
              <a:t> </a:t>
            </a:r>
            <a:r>
              <a:rPr lang="en-US" altLang="en-US" sz="2000" dirty="0">
                <a:solidFill>
                  <a:srgbClr val="3399FF"/>
                </a:solidFill>
              </a:rPr>
              <a:t>2% of FSO</a:t>
            </a:r>
          </a:p>
          <a:p>
            <a:endParaRPr lang="en-US" altLang="en-US" sz="2000" dirty="0">
              <a:solidFill>
                <a:srgbClr val="3399FF"/>
              </a:solidFill>
            </a:endParaRPr>
          </a:p>
          <a:p>
            <a:r>
              <a:rPr lang="en-US" altLang="en-US" sz="2000" dirty="0">
                <a:solidFill>
                  <a:srgbClr val="3399FF"/>
                </a:solidFill>
              </a:rPr>
              <a:t>Friction </a:t>
            </a:r>
            <a:r>
              <a:rPr lang="en-US" altLang="en-US" sz="2000" dirty="0">
                <a:solidFill>
                  <a:srgbClr val="3399FF"/>
                </a:solidFill>
                <a:sym typeface="Symbol" panose="05050102010706020507" pitchFamily="18" charset="2"/>
              </a:rPr>
              <a:t></a:t>
            </a:r>
            <a:r>
              <a:rPr lang="en-US" altLang="en-US" sz="2000" dirty="0">
                <a:solidFill>
                  <a:srgbClr val="3399FF"/>
                </a:solidFill>
              </a:rPr>
              <a:t> 15%</a:t>
            </a:r>
          </a:p>
          <a:p>
            <a:endParaRPr lang="en-US" altLang="en-US" sz="2000" dirty="0">
              <a:solidFill>
                <a:srgbClr val="3399FF"/>
              </a:solidFill>
            </a:endParaRPr>
          </a:p>
          <a:p>
            <a:r>
              <a:rPr lang="en-US" altLang="en-US" sz="2000" dirty="0">
                <a:solidFill>
                  <a:srgbClr val="3399FF"/>
                </a:solidFill>
              </a:rPr>
              <a:t>Pore pressure </a:t>
            </a:r>
            <a:r>
              <a:rPr lang="en-US" altLang="en-US" sz="2000" dirty="0">
                <a:solidFill>
                  <a:srgbClr val="3399FF"/>
                </a:solidFill>
                <a:sym typeface="Symbol" panose="05050102010706020507" pitchFamily="18" charset="2"/>
              </a:rPr>
              <a:t></a:t>
            </a:r>
            <a:r>
              <a:rPr lang="en-US" altLang="en-US" sz="2000" dirty="0">
                <a:solidFill>
                  <a:srgbClr val="3399FF"/>
                </a:solidFill>
              </a:rPr>
              <a:t> 2%</a:t>
            </a: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6A4ABFC3-270B-4658-B378-7F857CE4013D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69" y="1905000"/>
            <a:ext cx="5562600" cy="3921125"/>
          </a:xfrm>
          <a:noFill/>
          <a:ln/>
        </p:spPr>
      </p:pic>
      <p:sp>
        <p:nvSpPr>
          <p:cNvPr id="26631" name="Line 7">
            <a:extLst>
              <a:ext uri="{FF2B5EF4-FFF2-40B4-BE49-F238E27FC236}">
                <a16:creationId xmlns:a16="http://schemas.microsoft.com/office/drawing/2014/main" id="{A35806D9-30CD-44CB-AA1F-C291E420F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4038600"/>
            <a:ext cx="2438400" cy="0"/>
          </a:xfrm>
          <a:prstGeom prst="line">
            <a:avLst/>
          </a:prstGeom>
          <a:noFill/>
          <a:ln w="57150" cmpd="thinThick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2" name="Line 8">
            <a:extLst>
              <a:ext uri="{FF2B5EF4-FFF2-40B4-BE49-F238E27FC236}">
                <a16:creationId xmlns:a16="http://schemas.microsoft.com/office/drawing/2014/main" id="{DD9F64E3-73E8-4E85-9053-D4F87E356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943600"/>
            <a:ext cx="2438400" cy="0"/>
          </a:xfrm>
          <a:prstGeom prst="line">
            <a:avLst/>
          </a:prstGeom>
          <a:noFill/>
          <a:ln w="57150" cmpd="thinThick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B8F8FD17-1600-4F78-9E7D-CD7EEC44D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131" y="1290638"/>
            <a:ext cx="21336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solidFill>
                  <a:schemeClr val="bg2"/>
                </a:solidFill>
              </a:rPr>
              <a:t> 20 MPa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solidFill>
                  <a:schemeClr val="bg2"/>
                </a:solidFill>
              </a:rPr>
              <a:t> 50 MPa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solidFill>
                  <a:schemeClr val="bg2"/>
                </a:solidFill>
              </a:rPr>
              <a:t> 100 MPa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en-US" sz="2800" dirty="0">
              <a:solidFill>
                <a:schemeClr val="bg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941C7A-E570-4671-A97D-B91D9699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GB" dirty="0"/>
              <a:t>Transducer non-linearity and hysteresis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1C103C-35A0-4005-86DC-294554A4BB57}"/>
              </a:ext>
            </a:extLst>
          </p:cNvPr>
          <p:cNvCxnSpPr>
            <a:cxnSpLocks/>
          </p:cNvCxnSpPr>
          <p:nvPr/>
        </p:nvCxnSpPr>
        <p:spPr bwMode="auto">
          <a:xfrm>
            <a:off x="3581400" y="3048000"/>
            <a:ext cx="0" cy="2057400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2EF87C-28C9-43AB-803B-995A267F1EDB}"/>
              </a:ext>
            </a:extLst>
          </p:cNvPr>
          <p:cNvSpPr txBox="1"/>
          <p:nvPr/>
        </p:nvSpPr>
        <p:spPr>
          <a:xfrm>
            <a:off x="304800" y="6096000"/>
            <a:ext cx="8553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“Class 1” cones often not good enough for tailings (soft clays)</a:t>
            </a:r>
          </a:p>
        </p:txBody>
      </p:sp>
    </p:spTree>
    <p:extLst>
      <p:ext uri="{BB962C8B-B14F-4D97-AF65-F5344CB8AC3E}">
        <p14:creationId xmlns:p14="http://schemas.microsoft.com/office/powerpoint/2010/main" val="193194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C2C2B65-83DA-4DAC-8C48-70ABCF502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practical issue for CPT: Damage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38C00F3-179E-42C1-8304-567D5D1C39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What you put in the ground you do not always get back…</a:t>
            </a:r>
          </a:p>
          <a:p>
            <a:pPr lvl="2"/>
            <a:r>
              <a:rPr lang="en-US" altLang="en-US" dirty="0"/>
              <a:t>Rods can snap if inclination gets too great</a:t>
            </a:r>
          </a:p>
          <a:p>
            <a:pPr lvl="2"/>
            <a:r>
              <a:rPr lang="en-US" altLang="en-US" dirty="0"/>
              <a:t>Rods can snap if hard layer encountered with soft ground above</a:t>
            </a:r>
          </a:p>
          <a:p>
            <a:endParaRPr lang="en-US" altLang="en-US" dirty="0"/>
          </a:p>
          <a:p>
            <a:r>
              <a:rPr lang="en-US" altLang="en-US" dirty="0"/>
              <a:t>Gravel</a:t>
            </a:r>
          </a:p>
          <a:p>
            <a:endParaRPr lang="en-US" altLang="en-US" dirty="0"/>
          </a:p>
          <a:p>
            <a:r>
              <a:rPr lang="en-US" altLang="en-US" dirty="0"/>
              <a:t>Pre-boring through bad ground to get started</a:t>
            </a:r>
          </a:p>
        </p:txBody>
      </p:sp>
    </p:spTree>
    <p:extLst>
      <p:ext uri="{BB962C8B-B14F-4D97-AF65-F5344CB8AC3E}">
        <p14:creationId xmlns:p14="http://schemas.microsoft.com/office/powerpoint/2010/main" val="324746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4547F48-EE80-4970-93A1-D6262C92D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929B7EE-DB9C-4EB2-93A7-FA01C47CF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229600" cy="1905000"/>
          </a:xfrm>
        </p:spPr>
        <p:txBody>
          <a:bodyPr/>
          <a:lstStyle/>
          <a:p>
            <a:r>
              <a:rPr lang="en-US" altLang="en-US" sz="2400" dirty="0"/>
              <a:t>ASTM  D5778  (2012)</a:t>
            </a:r>
            <a:r>
              <a:rPr lang="en-US" altLang="en-US" sz="3200" dirty="0"/>
              <a:t>   </a:t>
            </a:r>
            <a:r>
              <a:rPr lang="en-US" altLang="en-US" sz="4800" dirty="0">
                <a:solidFill>
                  <a:srgbClr val="3399FF"/>
                </a:solidFill>
                <a:sym typeface="Wingdings" panose="05000000000000000000" pitchFamily="2" charset="2"/>
              </a:rPr>
              <a:t></a:t>
            </a:r>
            <a:endParaRPr lang="en-US" altLang="en-US" sz="3200" dirty="0"/>
          </a:p>
          <a:p>
            <a:endParaRPr lang="en-US" altLang="en-US" sz="3200" dirty="0"/>
          </a:p>
          <a:p>
            <a:r>
              <a:rPr lang="en-US" altLang="en-US" sz="2400" dirty="0"/>
              <a:t>International Reference Standard </a:t>
            </a: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</a:rPr>
              <a:t>(in ASTM)</a:t>
            </a:r>
            <a:endParaRPr lang="en-US" alt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9AA4E3CC-1E60-4DA8-9B9A-18F57E4E7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folHlink"/>
                </a:solidFill>
              </a:rPr>
              <a:t>But no standard on data transfer format</a:t>
            </a:r>
          </a:p>
        </p:txBody>
      </p:sp>
    </p:spTree>
    <p:extLst>
      <p:ext uri="{BB962C8B-B14F-4D97-AF65-F5344CB8AC3E}">
        <p14:creationId xmlns:p14="http://schemas.microsoft.com/office/powerpoint/2010/main" val="307359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4F0C727-5976-48A2-AE7B-8EB13069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choices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78ABDDE-5B29-4DAF-804C-55007338E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piezocone !</a:t>
            </a:r>
            <a:br>
              <a:rPr lang="en-GB" dirty="0"/>
            </a:br>
            <a:endParaRPr lang="en-GB" dirty="0"/>
          </a:p>
          <a:p>
            <a:r>
              <a:rPr lang="en-GB" dirty="0"/>
              <a:t>Compression cone of the smallest capacity you can use</a:t>
            </a:r>
          </a:p>
          <a:p>
            <a:pPr lvl="2"/>
            <a:r>
              <a:rPr lang="en-GB" dirty="0"/>
              <a:t>Take a robust cone to first check the ground</a:t>
            </a:r>
          </a:p>
          <a:p>
            <a:pPr lvl="2"/>
            <a:endParaRPr lang="en-GB" dirty="0"/>
          </a:p>
          <a:p>
            <a:r>
              <a:rPr lang="en-GB" dirty="0"/>
              <a:t>Look for 0.5% accuracy cones if in soft ground</a:t>
            </a:r>
          </a:p>
          <a:p>
            <a:endParaRPr lang="en-GB" dirty="0"/>
          </a:p>
          <a:p>
            <a:r>
              <a:rPr lang="en-GB" dirty="0"/>
              <a:t>At least 14-bit </a:t>
            </a:r>
            <a:r>
              <a:rPr lang="en-GB" dirty="0" err="1"/>
              <a:t>AtoD</a:t>
            </a:r>
            <a:endParaRPr lang="en-GB" dirty="0"/>
          </a:p>
          <a:p>
            <a:endParaRPr lang="en-GB" dirty="0"/>
          </a:p>
          <a:p>
            <a:r>
              <a:rPr lang="en-GB" dirty="0"/>
              <a:t>A scan rate of 1 Hz</a:t>
            </a:r>
          </a:p>
          <a:p>
            <a:endParaRPr lang="en-GB" dirty="0"/>
          </a:p>
          <a:p>
            <a:r>
              <a:rPr lang="en-GB" dirty="0"/>
              <a:t>Don’t depend on ASTM or </a:t>
            </a:r>
            <a:r>
              <a:rPr lang="en-GB" dirty="0" err="1"/>
              <a:t>EuroNorm</a:t>
            </a:r>
            <a:r>
              <a:rPr lang="en-GB" dirty="0"/>
              <a:t> standards</a:t>
            </a:r>
          </a:p>
          <a:p>
            <a:pPr lvl="2"/>
            <a:r>
              <a:rPr lang="en-GB" dirty="0"/>
              <a:t>They are for routine civil engineering, not soft ground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7851D-BE1B-4D4E-A0B2-30365A68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984B9-02F2-4F5C-AD73-93DC967F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D93C-CBF4-4866-AC2C-C8D0B597404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900935"/>
      </p:ext>
    </p:extLst>
  </p:cSld>
  <p:clrMapOvr>
    <a:masterClrMapping/>
  </p:clrMapOvr>
</p:sld>
</file>

<file path=ppt/theme/theme1.xml><?xml version="1.0" encoding="utf-8"?>
<a:theme xmlns:a="http://schemas.openxmlformats.org/drawingml/2006/main" name="Golder Associates Logo_PPT Template_ White Background_2007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6C576865689B44B5350B8FFF28BD6C" ma:contentTypeVersion="6" ma:contentTypeDescription="Create a new document." ma:contentTypeScope="" ma:versionID="29e7b52722adecc01a6f901fa8603867">
  <xsd:schema xmlns:xsd="http://www.w3.org/2001/XMLSchema" xmlns:xs="http://www.w3.org/2001/XMLSchema" xmlns:p="http://schemas.microsoft.com/office/2006/metadata/properties" xmlns:ns1="601a35c9-d6ba-4034-8363-62e5ee06fa97" targetNamespace="http://schemas.microsoft.com/office/2006/metadata/properties" ma:root="true" ma:fieldsID="4c6a3594767d4df0c82240adad0db49d" ns1:_="">
    <xsd:import namespace="601a35c9-d6ba-4034-8363-62e5ee06fa97"/>
    <xsd:element name="properties">
      <xsd:complexType>
        <xsd:sequence>
          <xsd:element name="documentManagement">
            <xsd:complexType>
              <xsd:all>
                <xsd:element ref="ns1:Link" minOccurs="0"/>
                <xsd:element ref="ns1:Content_x0020_Description" minOccurs="0"/>
                <xsd:element ref="ns1:Cont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a35c9-d6ba-4034-8363-62e5ee06fa97" elementFormDefault="qualified">
    <xsd:import namespace="http://schemas.microsoft.com/office/2006/documentManagement/types"/>
    <xsd:import namespace="http://schemas.microsoft.com/office/infopath/2007/PartnerControls"/>
    <xsd:element name="Link" ma:index="0" nillable="true" ma:displayName="Link" ma:description="Link to an existing document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ntent_x0020_Description" ma:index="12" nillable="true" ma:displayName="Content Description" ma:internalName="Content_x0020_Description">
      <xsd:simpleType>
        <xsd:restriction base="dms:Text">
          <xsd:maxLength value="255"/>
        </xsd:restriction>
      </xsd:simpleType>
    </xsd:element>
    <xsd:element name="Content" ma:index="13" nillable="true" ma:displayName="Content" ma:internalName="Cont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Content xmlns="601a35c9-d6ba-4034-8363-62e5ee06fa97" xsi:nil="true"/>
    <Link xmlns="601a35c9-d6ba-4034-8363-62e5ee06fa97">
      <Url xmlns="601a35c9-d6ba-4034-8363-62e5ee06fa97" xsi:nil="true"/>
      <Description xmlns="601a35c9-d6ba-4034-8363-62e5ee06fa97" xsi:nil="true"/>
    </Link>
    <Content_x0020_Description xmlns="601a35c9-d6ba-4034-8363-62e5ee06fa97" xsi:nil="true"/>
  </documentManagement>
</p:properties>
</file>

<file path=customXml/itemProps1.xml><?xml version="1.0" encoding="utf-8"?>
<ds:datastoreItem xmlns:ds="http://schemas.openxmlformats.org/officeDocument/2006/customXml" ds:itemID="{ECF05D72-467B-4FAF-A150-6F19F59D06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574C90-078A-4C39-989E-9FF39A6A59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1a35c9-d6ba-4034-8363-62e5ee06fa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FD9DFC-196A-451F-94DA-9E7966A31E1A}">
  <ds:schemaRefs>
    <ds:schemaRef ds:uri="601a35c9-d6ba-4034-8363-62e5ee06fa97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Golder Associates Logo_PPT Template_ White Background_2007</Template>
  <TotalTime>60461</TotalTime>
  <Words>1549</Words>
  <Application>Microsoft Office PowerPoint</Application>
  <PresentationFormat>On-screen Show (4:3)</PresentationFormat>
  <Paragraphs>349</Paragraphs>
  <Slides>53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Symbol</vt:lpstr>
      <vt:lpstr>Wingdings</vt:lpstr>
      <vt:lpstr>Golder Associates Logo_PPT Template_ White Background_2007</vt:lpstr>
      <vt:lpstr>Chart</vt:lpstr>
      <vt:lpstr>Equation</vt:lpstr>
      <vt:lpstr>Photo Editor Photo</vt:lpstr>
      <vt:lpstr>  7.  Cone Penetration Test - Methodology</vt:lpstr>
      <vt:lpstr>Overview of Module</vt:lpstr>
      <vt:lpstr>The electronic CPTu</vt:lpstr>
      <vt:lpstr>Repeatability</vt:lpstr>
      <vt:lpstr>STEP 1: Select your CPT</vt:lpstr>
      <vt:lpstr>Transducer non-linearity and hysteresis</vt:lpstr>
      <vt:lpstr>A practical issue for CPT: Damage</vt:lpstr>
      <vt:lpstr>Standards</vt:lpstr>
      <vt:lpstr>Your choices</vt:lpstr>
      <vt:lpstr>STEP 2: Setting up the investigation</vt:lpstr>
      <vt:lpstr>Cadia: 2017 CPT campaign for upstream raise</vt:lpstr>
      <vt:lpstr>Dissipation tests</vt:lpstr>
      <vt:lpstr>Dissipation tests</vt:lpstr>
      <vt:lpstr>Underconsolidation</vt:lpstr>
      <vt:lpstr>Perched water table with under-drainage</vt:lpstr>
      <vt:lpstr>STEP 3: Getting ready to push the CPT</vt:lpstr>
      <vt:lpstr>And keep an eye on where it is going…</vt:lpstr>
      <vt:lpstr>STEP 4: Evaluate ground conditions “interpretation”</vt:lpstr>
      <vt:lpstr>A testing report is not enough…</vt:lpstr>
      <vt:lpstr>Data archive: do not rely on corporate procedures</vt:lpstr>
      <vt:lpstr>Data archive: be careful of media</vt:lpstr>
      <vt:lpstr>PowerPoint Presentation</vt:lpstr>
      <vt:lpstr>Normalizing as dimensionless numbers...</vt:lpstr>
      <vt:lpstr>Issues for dimensionless approach</vt:lpstr>
      <vt:lpstr>Soil type identification</vt:lpstr>
      <vt:lpstr>Based on case history data...</vt:lpstr>
      <vt:lpstr>First attempt using uc data...</vt:lpstr>
      <vt:lpstr>Better approach: use all data at the same time</vt:lpstr>
      <vt:lpstr>Soil classification index: Ic</vt:lpstr>
      <vt:lpstr>Example of stratigraphic evaluation</vt:lpstr>
      <vt:lpstr>Stratigaphy... usually from Bq rather than Ic</vt:lpstr>
      <vt:lpstr>CPT processing</vt:lpstr>
      <vt:lpstr>Load and open CPTplot(r25)_SandExample.xlsm</vt:lpstr>
      <vt:lpstr>Layout of “CPTplot_*.xls”  </vt:lpstr>
      <vt:lpstr>Data import:   “CPT data”  </vt:lpstr>
      <vt:lpstr>Set unequal area ratio</vt:lpstr>
      <vt:lpstr>Unequal end area correction...</vt:lpstr>
      <vt:lpstr>Define total stress and piezometric conditions</vt:lpstr>
      <vt:lpstr>Program outputs</vt:lpstr>
      <vt:lpstr>Report Fig 1</vt:lpstr>
      <vt:lpstr>Report Fig 3</vt:lpstr>
      <vt:lpstr>“Interpretation” of CPT data</vt:lpstr>
      <vt:lpstr>Curse of correlations...</vt:lpstr>
      <vt:lpstr>TOTAL STRESS: CPT evaluation in CLAY</vt:lpstr>
      <vt:lpstr>Where does Nk come from ?</vt:lpstr>
      <vt:lpstr>PowerPoint Presentation</vt:lpstr>
      <vt:lpstr>Getting su from SBP: Paddington</vt:lpstr>
      <vt:lpstr>PowerPoint Presentation</vt:lpstr>
      <vt:lpstr>Input of Nkt factor</vt:lpstr>
      <vt:lpstr>OCR from CPT</vt:lpstr>
      <vt:lpstr>Nearly everything is in VBA</vt:lpstr>
      <vt:lpstr>Open Code…</vt:lpstr>
      <vt:lpstr>Output from VBA routines</vt:lpstr>
    </vt:vector>
  </TitlesOfParts>
  <Company>Golder Associates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Adele Wong</dc:creator>
  <dc:description>V_2010-03-24</dc:description>
  <cp:lastModifiedBy>michael jefferies</cp:lastModifiedBy>
  <cp:revision>845</cp:revision>
  <dcterms:created xsi:type="dcterms:W3CDTF">2012-01-25T00:17:02Z</dcterms:created>
  <dcterms:modified xsi:type="dcterms:W3CDTF">2020-02-14T15:11:47Z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0x010100B76C576865689B44B5350B8FFF28BD6C</vt:lpwstr>
  </property>
</Properties>
</file>