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4"/>
  </p:notesMasterIdLst>
  <p:sldIdLst>
    <p:sldId id="256" r:id="rId5"/>
    <p:sldId id="566" r:id="rId6"/>
    <p:sldId id="568" r:id="rId7"/>
    <p:sldId id="567" r:id="rId8"/>
    <p:sldId id="569" r:id="rId9"/>
    <p:sldId id="573" r:id="rId10"/>
    <p:sldId id="574" r:id="rId11"/>
    <p:sldId id="600" r:id="rId12"/>
    <p:sldId id="601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00FF"/>
    <a:srgbClr val="77DF54"/>
    <a:srgbClr val="800080"/>
    <a:srgbClr val="996633"/>
    <a:srgbClr val="00FF00"/>
    <a:srgbClr val="0000CC"/>
    <a:srgbClr val="048C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17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890" y="121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fld id="{C80925BB-7E1B-6944-B96E-D537D92FFC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9103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B0E771-F7EF-E94B-850F-C5FB4BDD056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Firts_slid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48000" y="3886208"/>
            <a:ext cx="8001056" cy="1185866"/>
          </a:xfrm>
        </p:spPr>
        <p:txBody>
          <a:bodyPr anchor="t"/>
          <a:lstStyle>
            <a:lvl1pPr>
              <a:defRPr sz="3200">
                <a:solidFill>
                  <a:srgbClr val="00755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648000" y="3286124"/>
            <a:ext cx="8001056" cy="432000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rgbClr val="00755C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909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56000" y="950400"/>
            <a:ext cx="5436000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0399" y="950400"/>
            <a:ext cx="3132000" cy="5022000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42DBB-15B4-C04E-8C7D-048246B8C8FD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1DE94-01A2-2C4F-83C2-81BB6D6463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61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28600" y="950400"/>
            <a:ext cx="4267200" cy="5022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half" idx="2"/>
          </p:nvPr>
        </p:nvSpPr>
        <p:spPr>
          <a:xfrm>
            <a:off x="4648200" y="950400"/>
            <a:ext cx="4267200" cy="5022000"/>
          </a:xfrm>
          <a:noFill/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92881-E93E-AA41-96BA-AA6373AE269B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89ED3-1E2E-3A48-9D75-486DBA3485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720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4284" y="4800600"/>
            <a:ext cx="5486400" cy="566738"/>
          </a:xfrm>
        </p:spPr>
        <p:txBody>
          <a:bodyPr anchor="t"/>
          <a:lstStyle>
            <a:lvl1pPr algn="l">
              <a:defRPr sz="2000" b="1">
                <a:solidFill>
                  <a:srgbClr val="4C4C4C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04284" y="1447200"/>
            <a:ext cx="5486400" cy="3294000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04284" y="5367338"/>
            <a:ext cx="5486400" cy="490554"/>
          </a:xfrm>
        </p:spPr>
        <p:txBody>
          <a:bodyPr/>
          <a:lstStyle>
            <a:lvl1pPr marL="0" indent="0">
              <a:buNone/>
              <a:defRPr sz="1800">
                <a:solidFill>
                  <a:srgbClr val="4C4C4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ED5E7-B1B3-064B-88E4-2A04919E008F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B2AA-2FF2-FF47-9415-5195C57600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393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9537" y="2786058"/>
            <a:ext cx="6912000" cy="1440000"/>
          </a:xfrm>
          <a:noFill/>
        </p:spPr>
        <p:txBody>
          <a:bodyPr anchor="t"/>
          <a:lstStyle>
            <a:lvl1pPr algn="l">
              <a:defRPr sz="4000" b="1" cap="none">
                <a:solidFill>
                  <a:srgbClr val="00755C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A27BB-07C8-714B-8B1A-B494A010364D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28692-D8A6-8947-8B30-E72E084877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506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9537" y="3500438"/>
            <a:ext cx="6912000" cy="714380"/>
          </a:xfrm>
          <a:noFill/>
        </p:spPr>
        <p:txBody>
          <a:bodyPr anchor="t"/>
          <a:lstStyle>
            <a:lvl1pPr algn="l">
              <a:defRPr sz="2000" b="0" cap="none">
                <a:solidFill>
                  <a:srgbClr val="00755C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98000" y="4286267"/>
            <a:ext cx="6912000" cy="1500187"/>
          </a:xfrm>
          <a:noFill/>
        </p:spPr>
        <p:txBody>
          <a:bodyPr/>
          <a:lstStyle>
            <a:lvl1pPr marL="0" indent="0">
              <a:buNone/>
              <a:defRPr sz="2000">
                <a:solidFill>
                  <a:srgbClr val="00755C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6A283-BF9F-7B4C-9476-D6632B73EACF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DD4CC-F0B5-7945-84D2-665B94446E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56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BA694-D657-794A-A8A7-5E84D0A9A43E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5EF4B-DC0E-554E-A0C9-E126D88300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57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30400" y="950400"/>
            <a:ext cx="4248000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50400"/>
            <a:ext cx="4248000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E90BF-2F75-1A47-B615-0ABA0B4C3736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82D86-562A-A04A-B182-E2E1F75B33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966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0400" y="950400"/>
            <a:ext cx="4248000" cy="639762"/>
          </a:xfrm>
          <a:noFill/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30400" y="1643050"/>
            <a:ext cx="4248000" cy="428628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4" y="950400"/>
            <a:ext cx="4248000" cy="639762"/>
          </a:xfrm>
          <a:noFill/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4" y="1643050"/>
            <a:ext cx="4248000" cy="428628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C12B2-2791-BD4B-9880-AE98E54DE739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FB618-1D28-4C42-A22E-B7CD7CC20C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220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right) 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071670" y="950400"/>
            <a:ext cx="6843730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0400" y="950400"/>
            <a:ext cx="1746000" cy="1440000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5FB80-9E77-F74D-A525-DAF8AF413AC0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2A4CF-66DA-FD4B-9A7C-F62FB5AB03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61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bottom) 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0400" y="2285992"/>
            <a:ext cx="8686800" cy="3643338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30400" y="950400"/>
            <a:ext cx="8686800" cy="1296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50BD3-655B-144E-ADFD-D64300226172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5AA2F-43EB-9746-8107-A7B94AF796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537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04711-4EA9-A746-9CA1-7CBA13FEF292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83D3C-841C-8446-9FE3-F9A3F24909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89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E5301-F48F-C54B-809C-8755BB4E2A7F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D8745-B6BF-7C47-8663-FCEE94F834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29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0" descr="Golder_associates_slide_section.jp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28600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50913"/>
            <a:ext cx="8686800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1440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0188" y="6091238"/>
            <a:ext cx="2133600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eaLnBrk="0" hangingPunct="0">
              <a:defRPr sz="8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fld id="{A9943B0E-0A5D-5642-A04E-A955F6D5C8F1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188" y="6264275"/>
            <a:ext cx="2895600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eaLnBrk="0" hangingPunct="0">
              <a:defRPr sz="8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14813" y="6091238"/>
            <a:ext cx="698500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 eaLnBrk="0" hangingPunct="0">
              <a:defRPr sz="8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fld id="{F54322FE-06B1-DE4E-A486-98DF64E122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2" name="Rectangle 11"/>
          <p:cNvSpPr>
            <a:spLocks noChangeArrowheads="1"/>
          </p:cNvSpPr>
          <p:nvPr userDrawn="1"/>
        </p:nvSpPr>
        <p:spPr bwMode="auto">
          <a:xfrm>
            <a:off x="7696200" y="6096000"/>
            <a:ext cx="1219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+mj-lt"/>
          <a:ea typeface="+mj-ea"/>
          <a:cs typeface="ヒラギノ角ゴ Pro W3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Arial" charset="0"/>
          <a:ea typeface="ヒラギノ角ゴ Pro W3" pitchFamily="-32" charset="-128"/>
          <a:cs typeface="ヒラギノ角ゴ Pro W3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Arial" charset="0"/>
          <a:ea typeface="ヒラギノ角ゴ Pro W3" pitchFamily="-32" charset="-128"/>
          <a:cs typeface="ヒラギノ角ゴ Pro W3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Arial" charset="0"/>
          <a:ea typeface="ヒラギノ角ゴ Pro W3" pitchFamily="-32" charset="-128"/>
          <a:cs typeface="ヒラギノ角ゴ Pro W3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Arial" charset="0"/>
          <a:ea typeface="ヒラギノ角ゴ Pro W3" pitchFamily="-32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charset="0"/>
        <a:buChar char="n"/>
        <a:defRPr sz="2000">
          <a:solidFill>
            <a:srgbClr val="4C4C4C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charset="0"/>
        <a:buChar char="n"/>
        <a:defRPr sz="2000">
          <a:solidFill>
            <a:srgbClr val="4C4C4C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charset="0"/>
        <a:buChar char="n"/>
        <a:defRPr>
          <a:solidFill>
            <a:srgbClr val="4C4C4C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charset="0"/>
        <a:buChar char="n"/>
        <a:defRPr>
          <a:solidFill>
            <a:srgbClr val="4C4C4C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charset="0"/>
        <a:buChar char="n"/>
        <a:defRPr>
          <a:solidFill>
            <a:srgbClr val="4C4C4C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81000" y="2895600"/>
            <a:ext cx="8382000" cy="1524000"/>
          </a:xfrm>
        </p:spPr>
        <p:txBody>
          <a:bodyPr/>
          <a:lstStyle/>
          <a:p>
            <a:pPr eaLnBrk="1" hangingPunct="1">
              <a:defRPr/>
            </a:pPr>
            <a:br>
              <a:rPr lang="en-GB" dirty="0">
                <a:solidFill>
                  <a:srgbClr val="0000FF"/>
                </a:solidFill>
              </a:rPr>
            </a:br>
            <a:r>
              <a:rPr lang="en-GB" dirty="0">
                <a:solidFill>
                  <a:srgbClr val="0000FF"/>
                </a:solidFill>
              </a:rPr>
              <a:t>8d.  Determining </a:t>
            </a:r>
            <a:r>
              <a:rPr lang="en-GB" i="1" dirty="0">
                <a:solidFill>
                  <a:srgbClr val="0000FF"/>
                </a:solidFill>
                <a:latin typeface="Symbol" charset="2"/>
                <a:cs typeface="Symbol" charset="2"/>
              </a:rPr>
              <a:t>y</a:t>
            </a:r>
            <a:r>
              <a:rPr lang="en-GB" dirty="0">
                <a:solidFill>
                  <a:srgbClr val="0000FF"/>
                </a:solidFill>
              </a:rPr>
              <a:t> in </a:t>
            </a:r>
            <a:r>
              <a:rPr lang="en-GB" u="sng" dirty="0">
                <a:solidFill>
                  <a:srgbClr val="3366FF"/>
                </a:solidFill>
              </a:rPr>
              <a:t>ANY SOIL</a:t>
            </a:r>
            <a:r>
              <a:rPr lang="en-GB" dirty="0">
                <a:solidFill>
                  <a:srgbClr val="0000FF"/>
                </a:solidFill>
              </a:rPr>
              <a:t> with CPT</a:t>
            </a:r>
            <a:r>
              <a:rPr lang="en-CA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4400" b="0" i="1" dirty="0">
              <a:solidFill>
                <a:schemeClr val="accent5">
                  <a:lumMod val="50000"/>
                </a:schemeClr>
              </a:solidFill>
              <a:latin typeface="Symbol" charset="2"/>
              <a:cs typeface="Symbol" charset="2"/>
            </a:endParaRPr>
          </a:p>
        </p:txBody>
      </p:sp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457200" y="5334000"/>
            <a:ext cx="3276600" cy="8382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048C9A"/>
                </a:solidFill>
                <a:latin typeface="Arial" charset="0"/>
                <a:ea typeface="ヒラギノ角ゴ Pro W3" charset="0"/>
                <a:cs typeface="ヒラギノ角ゴ Pro W3" charset="0"/>
              </a:rPr>
              <a:t>Mike Jefferies, PEng</a:t>
            </a:r>
          </a:p>
          <a:p>
            <a:pPr eaLnBrk="1" hangingPunct="1"/>
            <a:r>
              <a:rPr lang="en-US" b="1">
                <a:solidFill>
                  <a:srgbClr val="048C9A"/>
                </a:solidFill>
                <a:latin typeface="Arial" charset="0"/>
                <a:ea typeface="ヒラギノ角ゴ Pro W3" charset="0"/>
                <a:cs typeface="ヒラギノ角ゴ Pro W3" charset="0"/>
              </a:rPr>
              <a:t>Dr. Dawn Shuttle, PEng</a:t>
            </a:r>
          </a:p>
          <a:p>
            <a:pPr eaLnBrk="1" hangingPunct="1"/>
            <a:endParaRPr lang="en-US" b="1">
              <a:latin typeface="Arial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r>
              <a:rPr lang="en-US" sz="1000">
                <a:latin typeface="Arial" charset="0"/>
                <a:ea typeface="ヒラギノ角ゴ Pro W3" charset="0"/>
                <a:cs typeface="ヒラギノ角ゴ Pro W3" charset="0"/>
              </a:rPr>
              <a:t>January, 2015</a:t>
            </a:r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35814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172200" y="5257800"/>
            <a:ext cx="29718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8F5FE8-D576-4B04-B617-8DB60D4A6CA3}"/>
              </a:ext>
            </a:extLst>
          </p:cNvPr>
          <p:cNvSpPr txBox="1"/>
          <p:nvPr/>
        </p:nvSpPr>
        <p:spPr>
          <a:xfrm>
            <a:off x="1295400" y="39624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‘Plewes’ Method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10AA2-3547-45E3-B5A6-91612BAB3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Ground soil-type varies naturally…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5CFFDF4-2D6F-4D6E-B43C-862F9708C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55" t="13002" r="38596" b="17918"/>
          <a:stretch/>
        </p:blipFill>
        <p:spPr>
          <a:xfrm>
            <a:off x="1539240" y="938784"/>
            <a:ext cx="7604760" cy="495392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C8B7C-24BD-4DD9-A4E2-CDF8B9F34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BA694-D657-794A-A8A7-5E84D0A9A43E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E06417-517B-4187-ABF7-85B673A6F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5EF4B-DC0E-554E-A0C9-E126D883006C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499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D039D-34DB-4D16-A43D-57B08F79F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Principle of ‘universal’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3B94E-B7C6-4E72-8AC6-371F17B7B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Point to point variation in soil properties must be sensed by the </a:t>
            </a:r>
            <a:br>
              <a:rPr lang="en-GB" dirty="0"/>
            </a:br>
            <a:r>
              <a:rPr lang="en-GB" dirty="0"/>
              <a:t>CPT itself</a:t>
            </a:r>
          </a:p>
          <a:p>
            <a:pPr lvl="2"/>
            <a:r>
              <a:rPr lang="en-GB" dirty="0"/>
              <a:t>Could do boreholes, but not routinely</a:t>
            </a:r>
          </a:p>
          <a:p>
            <a:pPr lvl="2"/>
            <a:r>
              <a:rPr lang="en-GB" dirty="0"/>
              <a:t>Want a ‘self-contained’ method</a:t>
            </a:r>
          </a:p>
          <a:p>
            <a:endParaRPr lang="en-GB" dirty="0"/>
          </a:p>
          <a:p>
            <a:r>
              <a:rPr lang="en-GB" dirty="0"/>
              <a:t>Only presently measure q</a:t>
            </a:r>
            <a:r>
              <a:rPr lang="en-GB" baseline="-25000" dirty="0"/>
              <a:t>t</a:t>
            </a:r>
            <a:r>
              <a:rPr lang="en-GB" dirty="0"/>
              <a:t>, f</a:t>
            </a:r>
            <a:r>
              <a:rPr lang="en-GB" baseline="-25000" dirty="0"/>
              <a:t>s</a:t>
            </a:r>
            <a:r>
              <a:rPr lang="en-GB" dirty="0"/>
              <a:t>, u</a:t>
            </a:r>
            <a:r>
              <a:rPr lang="en-GB" baseline="-25000" dirty="0"/>
              <a:t>2</a:t>
            </a:r>
          </a:p>
          <a:p>
            <a:pPr lvl="2"/>
            <a:r>
              <a:rPr lang="en-GB" dirty="0"/>
              <a:t>Must work from this data</a:t>
            </a:r>
          </a:p>
          <a:p>
            <a:pPr lvl="2"/>
            <a:r>
              <a:rPr lang="en-GB" dirty="0"/>
              <a:t>Start with ‘Soil Behaviour Type’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1B4B2-29AF-48A7-BFF0-6D31BC8B6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BA694-D657-794A-A8A7-5E84D0A9A43E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C3513D-A395-44C4-A788-70266F4A4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5EF4B-DC0E-554E-A0C9-E126D883006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182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0C6DB-C65D-4188-82F4-A33B16C88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Principle of ‘universal’ method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4D4D38B-0D14-481F-B4BF-5569A6F7C6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0242" y="968375"/>
            <a:ext cx="4470958" cy="502126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43118-BF10-4385-86E3-FAA96396C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BA694-D657-794A-A8A7-5E84D0A9A43E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C7731E-311D-449F-AC68-FC7049152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5EF4B-DC0E-554E-A0C9-E126D883006C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A37816-DAED-4929-BB9D-548A952ED494}"/>
              </a:ext>
            </a:extLst>
          </p:cNvPr>
          <p:cNvSpPr txBox="1"/>
          <p:nvPr/>
        </p:nvSpPr>
        <p:spPr>
          <a:xfrm>
            <a:off x="2514600" y="2590800"/>
            <a:ext cx="914400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M = 1.27</a:t>
            </a:r>
          </a:p>
          <a:p>
            <a:r>
              <a:rPr lang="en-GB" sz="1400" i="1" dirty="0">
                <a:latin typeface="Symbol" panose="05050102010706020507" pitchFamily="18" charset="2"/>
              </a:rPr>
              <a:t>l</a:t>
            </a:r>
            <a:r>
              <a:rPr lang="en-GB" sz="1400" baseline="-25000" dirty="0"/>
              <a:t>10</a:t>
            </a:r>
            <a:r>
              <a:rPr lang="en-GB" sz="1400" dirty="0"/>
              <a:t>=0.05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5790B-DFF5-442B-8F58-B0A3BFBA4F0C}"/>
              </a:ext>
            </a:extLst>
          </p:cNvPr>
          <p:cNvSpPr txBox="1"/>
          <p:nvPr/>
        </p:nvSpPr>
        <p:spPr>
          <a:xfrm>
            <a:off x="4456113" y="4038600"/>
            <a:ext cx="914400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M = 0.8</a:t>
            </a:r>
          </a:p>
          <a:p>
            <a:r>
              <a:rPr lang="en-GB" sz="1400" i="1" dirty="0">
                <a:latin typeface="Symbol" panose="05050102010706020507" pitchFamily="18" charset="2"/>
              </a:rPr>
              <a:t>l</a:t>
            </a:r>
            <a:r>
              <a:rPr lang="en-GB" sz="1400" baseline="-25000" dirty="0"/>
              <a:t>10</a:t>
            </a:r>
            <a:r>
              <a:rPr lang="en-GB" sz="1400" dirty="0"/>
              <a:t>=0.30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C3F9374-36E9-417E-A90A-17A674960656}"/>
              </a:ext>
            </a:extLst>
          </p:cNvPr>
          <p:cNvSpPr/>
          <p:nvPr/>
        </p:nvSpPr>
        <p:spPr bwMode="auto">
          <a:xfrm>
            <a:off x="6172200" y="3962400"/>
            <a:ext cx="2057400" cy="6858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FF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32" charset="-128"/>
              </a:rPr>
              <a:t> </a:t>
            </a:r>
            <a:r>
              <a:rPr kumimoji="0" lang="en-GB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32" charset="-128"/>
              </a:rPr>
              <a:t>f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32" charset="-128"/>
              </a:rPr>
              <a:t>(</a:t>
            </a:r>
            <a:r>
              <a:rPr kumimoji="0" lang="en-GB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32" charset="-128"/>
              </a:rPr>
              <a:t>F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32" charset="-128"/>
              </a:rPr>
              <a:t> not </a:t>
            </a:r>
            <a:r>
              <a:rPr kumimoji="0" lang="en-GB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32" charset="-128"/>
              </a:rPr>
              <a:t>I</a:t>
            </a:r>
            <a:r>
              <a:rPr kumimoji="0" lang="en-GB" sz="2400" b="0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32" charset="-128"/>
              </a:rPr>
              <a:t>sbt</a:t>
            </a:r>
            <a:r>
              <a:rPr lang="en-GB" dirty="0">
                <a:ea typeface="ヒラギノ角ゴ Pro W3" pitchFamily="-32" charset="-128"/>
              </a:rPr>
              <a:t> )</a:t>
            </a:r>
            <a:endParaRPr kumimoji="0" lang="en-GB" sz="2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CE1A7152-6C84-4751-B534-2E15D15C1A50}"/>
              </a:ext>
            </a:extLst>
          </p:cNvPr>
          <p:cNvSpPr/>
          <p:nvPr/>
        </p:nvSpPr>
        <p:spPr bwMode="auto">
          <a:xfrm>
            <a:off x="5715000" y="4191000"/>
            <a:ext cx="457200" cy="228600"/>
          </a:xfrm>
          <a:prstGeom prst="leftArrow">
            <a:avLst/>
          </a:prstGeom>
          <a:solidFill>
            <a:srgbClr val="FF99FF"/>
          </a:solidFill>
          <a:ln w="9525" cap="flat" cmpd="sng" algn="ctr">
            <a:solidFill>
              <a:srgbClr val="FF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9072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AF999520-54F1-4EB9-B62D-15FA4ADAC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Getting to </a:t>
            </a:r>
            <a:r>
              <a:rPr lang="en-US" altLang="en-US" sz="2800" i="1">
                <a:latin typeface="Symbol" panose="05050102010706020507" pitchFamily="18" charset="2"/>
              </a:rPr>
              <a:t>y </a:t>
            </a:r>
            <a:r>
              <a:rPr lang="en-US" altLang="en-US"/>
              <a:t>: Method 4 </a:t>
            </a:r>
            <a:r>
              <a:rPr lang="en-US" altLang="en-US">
                <a:solidFill>
                  <a:srgbClr val="A6A6A6"/>
                </a:solidFill>
              </a:rPr>
              <a:t>(Plewes)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EC16-8367-4A41-A056-1AB6D12FC4D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9pPr>
          </a:lstStyle>
          <a:p>
            <a:fld id="{09D6755C-FA50-43BD-B35C-F4FFC26C2CFB}" type="datetime4">
              <a:rPr lang="en-US" altLang="en-US" sz="800"/>
              <a:pPr/>
              <a:t>February 14, 2020</a:t>
            </a:fld>
            <a:endParaRPr lang="en-GB" altLang="en-US" sz="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CF58B0-7016-469C-AF91-7E632B67B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9pPr>
          </a:lstStyle>
          <a:p>
            <a:fld id="{79147AE4-E0A9-4EF9-BDFC-AA631C079249}" type="slidenum">
              <a:rPr lang="en-GB" altLang="en-US" sz="800"/>
              <a:pPr/>
              <a:t>5</a:t>
            </a:fld>
            <a:endParaRPr lang="en-GB" altLang="en-US" sz="800"/>
          </a:p>
        </p:txBody>
      </p:sp>
      <p:pic>
        <p:nvPicPr>
          <p:cNvPr id="39940" name="Content Placeholder 5">
            <a:extLst>
              <a:ext uri="{FF2B5EF4-FFF2-40B4-BE49-F238E27FC236}">
                <a16:creationId xmlns:a16="http://schemas.microsoft.com/office/drawing/2014/main" id="{B8B4BCCB-CAB3-4115-B0DE-70DFCE278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74" r="-14874"/>
          <a:stretch>
            <a:fillRect/>
          </a:stretch>
        </p:blipFill>
        <p:spPr>
          <a:xfrm>
            <a:off x="304800" y="1066800"/>
            <a:ext cx="8437563" cy="4876800"/>
          </a:xfrm>
        </p:spPr>
      </p:pic>
      <p:sp>
        <p:nvSpPr>
          <p:cNvPr id="39941" name="TextBox 6">
            <a:extLst>
              <a:ext uri="{FF2B5EF4-FFF2-40B4-BE49-F238E27FC236}">
                <a16:creationId xmlns:a16="http://schemas.microsoft.com/office/drawing/2014/main" id="{020834B1-CAFF-4C04-91C4-81530D919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160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48C9A"/>
                </a:solidFill>
              </a:rPr>
              <a:t>Reid (2015)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A5A970-A3EE-4657-B44E-420118E8F5E0}"/>
              </a:ext>
            </a:extLst>
          </p:cNvPr>
          <p:cNvSpPr txBox="1"/>
          <p:nvPr/>
        </p:nvSpPr>
        <p:spPr>
          <a:xfrm>
            <a:off x="990600" y="1600200"/>
            <a:ext cx="553998" cy="3124200"/>
          </a:xfrm>
          <a:prstGeom prst="rect">
            <a:avLst/>
          </a:prstGeom>
          <a:solidFill>
            <a:schemeClr val="bg1"/>
          </a:solidFill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sz="2000" dirty="0">
                <a:latin typeface="Arial" charset="0"/>
                <a:ea typeface="ヒラギノ角ゴ Pro W3" charset="0"/>
                <a:cs typeface="ヒラギノ角ゴ Pro W3" charset="0"/>
              </a:rPr>
              <a:t>Slope of CSL, </a:t>
            </a:r>
            <a:r>
              <a:rPr lang="en-US" dirty="0">
                <a:latin typeface="Symbol" charset="2"/>
                <a:ea typeface="ヒラギノ角ゴ Pro W3" charset="0"/>
                <a:cs typeface="Symbol" charset="2"/>
              </a:rPr>
              <a:t>l</a:t>
            </a:r>
            <a:r>
              <a:rPr lang="en-US" sz="2000" baseline="-25000" dirty="0">
                <a:latin typeface="Arial" charset="0"/>
                <a:ea typeface="ヒラギノ角ゴ Pro W3" charset="0"/>
                <a:cs typeface="ヒラギノ角ゴ Pro W3" charset="0"/>
              </a:rPr>
              <a:t>10</a:t>
            </a:r>
            <a:r>
              <a:rPr lang="en-US" sz="2000" dirty="0">
                <a:latin typeface="Arial" charset="0"/>
                <a:ea typeface="ヒラギノ角ゴ Pro W3" charset="0"/>
                <a:cs typeface="ヒラギノ角ゴ Pro W3" charset="0"/>
              </a:rPr>
              <a:t>   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ヒラギノ角ゴ Pro W3" charset="0"/>
                <a:cs typeface="ヒラギノ角ゴ Pro W3" charset="0"/>
              </a:rPr>
              <a:t>H = 4/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Symbol" charset="2"/>
                <a:ea typeface="ヒラギノ角ゴ Pro W3" charset="0"/>
                <a:cs typeface="Symbol" charset="2"/>
              </a:rPr>
              <a:t>l</a:t>
            </a:r>
            <a:r>
              <a:rPr lang="en-US" sz="2000" dirty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endParaRPr lang="en-US" sz="2000" baseline="-250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cxnSp>
        <p:nvCxnSpPr>
          <p:cNvPr id="39943" name="Straight Connector 10">
            <a:extLst>
              <a:ext uri="{FF2B5EF4-FFF2-40B4-BE49-F238E27FC236}">
                <a16:creationId xmlns:a16="http://schemas.microsoft.com/office/drawing/2014/main" id="{9240A127-53C3-4E15-BF93-A2CFB52490E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981200" y="1143000"/>
            <a:ext cx="5715000" cy="4343400"/>
          </a:xfrm>
          <a:prstGeom prst="line">
            <a:avLst/>
          </a:prstGeom>
          <a:noFill/>
          <a:ln w="635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7188F4B-A4FE-4D7B-BAFA-2D259AFCE235}"/>
              </a:ext>
            </a:extLst>
          </p:cNvPr>
          <p:cNvSpPr/>
          <p:nvPr/>
        </p:nvSpPr>
        <p:spPr bwMode="auto">
          <a:xfrm>
            <a:off x="2209800" y="1219200"/>
            <a:ext cx="29718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9pPr>
          </a:lstStyle>
          <a:p>
            <a:r>
              <a:rPr lang="en-US" altLang="en-US" sz="1800">
                <a:solidFill>
                  <a:srgbClr val="7F7F7F"/>
                </a:solidFill>
              </a:rPr>
              <a:t>Assume “average” soil properties </a:t>
            </a:r>
            <a:r>
              <a:rPr lang="en-US" altLang="en-US" sz="1800" i="1">
                <a:solidFill>
                  <a:srgbClr val="7F7F7F"/>
                </a:solidFill>
              </a:rPr>
              <a:t>N</a:t>
            </a:r>
            <a:r>
              <a:rPr lang="en-US" altLang="en-US" sz="1800">
                <a:solidFill>
                  <a:srgbClr val="7F7F7F"/>
                </a:solidFill>
              </a:rPr>
              <a:t>, </a:t>
            </a:r>
            <a:r>
              <a:rPr lang="en-US" altLang="en-US" sz="1800" i="1">
                <a:solidFill>
                  <a:srgbClr val="7F7F7F"/>
                </a:solidFill>
                <a:latin typeface="Symbol" panose="05050102010706020507" pitchFamily="18" charset="2"/>
              </a:rPr>
              <a:t>c</a:t>
            </a:r>
            <a:r>
              <a:rPr lang="en-US" altLang="en-US" sz="1800">
                <a:solidFill>
                  <a:srgbClr val="7F7F7F"/>
                </a:solidFill>
              </a:rPr>
              <a:t>, </a:t>
            </a:r>
            <a:r>
              <a:rPr lang="en-US" altLang="en-US" sz="1800" i="1">
                <a:solidFill>
                  <a:srgbClr val="7F7F7F"/>
                </a:solidFill>
              </a:rPr>
              <a:t>H</a:t>
            </a:r>
            <a:r>
              <a:rPr lang="en-US" altLang="en-US" sz="1800" baseline="-25000">
                <a:solidFill>
                  <a:srgbClr val="7F7F7F"/>
                </a:solidFill>
                <a:latin typeface="Symbol" panose="05050102010706020507" pitchFamily="18" charset="2"/>
              </a:rPr>
              <a:t>y</a:t>
            </a:r>
            <a:r>
              <a:rPr lang="en-US" altLang="en-US" sz="1800">
                <a:solidFill>
                  <a:srgbClr val="7F7F7F"/>
                </a:solidFill>
              </a:rPr>
              <a:t>, </a:t>
            </a:r>
            <a:r>
              <a:rPr lang="en-US" altLang="en-US" sz="1800" i="1">
                <a:solidFill>
                  <a:srgbClr val="7F7F7F"/>
                </a:solidFill>
              </a:rPr>
              <a:t>I</a:t>
            </a:r>
            <a:r>
              <a:rPr lang="en-US" altLang="en-US" sz="1800" baseline="-25000">
                <a:solidFill>
                  <a:srgbClr val="7F7F7F"/>
                </a:solidFill>
              </a:rPr>
              <a:t>r</a:t>
            </a:r>
          </a:p>
        </p:txBody>
      </p:sp>
      <p:cxnSp>
        <p:nvCxnSpPr>
          <p:cNvPr id="39945" name="Straight Connector 16">
            <a:extLst>
              <a:ext uri="{FF2B5EF4-FFF2-40B4-BE49-F238E27FC236}">
                <a16:creationId xmlns:a16="http://schemas.microsoft.com/office/drawing/2014/main" id="{031C1F62-4747-43BA-9D82-D50BCE3BBD6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667000" y="1600200"/>
            <a:ext cx="5105400" cy="3886200"/>
          </a:xfrm>
          <a:prstGeom prst="line">
            <a:avLst/>
          </a:prstGeom>
          <a:noFill/>
          <a:ln w="38100">
            <a:solidFill>
              <a:srgbClr val="3366FF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6" name="Straight Connector 17">
            <a:extLst>
              <a:ext uri="{FF2B5EF4-FFF2-40B4-BE49-F238E27FC236}">
                <a16:creationId xmlns:a16="http://schemas.microsoft.com/office/drawing/2014/main" id="{C9C3461E-473C-470F-BA3A-3F07B99E1E0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828800" y="990600"/>
            <a:ext cx="5257800" cy="4038600"/>
          </a:xfrm>
          <a:prstGeom prst="line">
            <a:avLst/>
          </a:prstGeom>
          <a:noFill/>
          <a:ln w="38100">
            <a:solidFill>
              <a:srgbClr val="3366FF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7" name="TextBox 23">
            <a:extLst>
              <a:ext uri="{FF2B5EF4-FFF2-40B4-BE49-F238E27FC236}">
                <a16:creationId xmlns:a16="http://schemas.microsoft.com/office/drawing/2014/main" id="{6779C0F9-B47C-4EA8-A12E-78351C712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876800"/>
            <a:ext cx="220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66FF"/>
                </a:solidFill>
                <a:latin typeface="Symbol" panose="05050102010706020507" pitchFamily="18" charset="2"/>
              </a:rPr>
              <a:t>l</a:t>
            </a:r>
            <a:r>
              <a:rPr lang="en-US" altLang="en-US" baseline="-25000">
                <a:solidFill>
                  <a:srgbClr val="3366FF"/>
                </a:solidFill>
              </a:rPr>
              <a:t>10</a:t>
            </a:r>
            <a:r>
              <a:rPr lang="en-US" altLang="en-US">
                <a:solidFill>
                  <a:srgbClr val="3366FF"/>
                </a:solidFill>
              </a:rPr>
              <a:t> = F(%) /10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94ACA862-D175-48BD-B61A-FDCEF3E9C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Plewes Method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D5C677AA-4767-4DBE-B926-043D4D7E6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021263"/>
          </a:xfrm>
        </p:spPr>
        <p:txBody>
          <a:bodyPr/>
          <a:lstStyle/>
          <a:p>
            <a:r>
              <a:rPr lang="en-US" altLang="en-US" sz="2400" b="1">
                <a:solidFill>
                  <a:srgbClr val="FF00FF"/>
                </a:solidFill>
              </a:rPr>
              <a:t>Be careful </a:t>
            </a:r>
            <a:r>
              <a:rPr lang="en-US" altLang="en-US" sz="2800" b="1">
                <a:solidFill>
                  <a:srgbClr val="FF00FF"/>
                </a:solidFill>
              </a:rPr>
              <a:t>with M for ta</a:t>
            </a:r>
            <a:r>
              <a:rPr lang="en-US" altLang="en-US" sz="2400" b="1">
                <a:solidFill>
                  <a:srgbClr val="FF00FF"/>
                </a:solidFill>
              </a:rPr>
              <a:t>ilings !</a:t>
            </a:r>
            <a:endParaRPr lang="en-US" altLang="en-US" b="1">
              <a:solidFill>
                <a:srgbClr val="FF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0084E-725E-4668-93A7-EDAB89A60E6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9pPr>
          </a:lstStyle>
          <a:p>
            <a:fld id="{525A5B7B-FCE7-43D9-9E0B-264037BF03CA}" type="datetime4">
              <a:rPr lang="en-US" altLang="en-US" sz="800"/>
              <a:pPr/>
              <a:t>February 14, 2020</a:t>
            </a:fld>
            <a:endParaRPr lang="en-GB" altLang="en-US" sz="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5DB7C9-716A-4A28-B1FF-E472E0207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9pPr>
          </a:lstStyle>
          <a:p>
            <a:fld id="{DB12E7B0-CBEC-47CB-93D7-22EFA01E17B9}" type="slidenum">
              <a:rPr lang="en-GB" altLang="en-US" sz="800"/>
              <a:pPr/>
              <a:t>6</a:t>
            </a:fld>
            <a:endParaRPr lang="en-GB" altLang="en-US" sz="800"/>
          </a:p>
        </p:txBody>
      </p:sp>
      <p:pic>
        <p:nvPicPr>
          <p:cNvPr id="40965" name="Picture 5" descr="Screen Shot 2017-10-18 at 11.04.31 AM.png">
            <a:extLst>
              <a:ext uri="{FF2B5EF4-FFF2-40B4-BE49-F238E27FC236}">
                <a16:creationId xmlns:a16="http://schemas.microsoft.com/office/drawing/2014/main" id="{69646B92-4C78-49FC-8449-F85C53F87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2324100"/>
            <a:ext cx="70485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6A20A-4AA3-4A17-9641-FE513928E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Plewes method output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884748B-C5C5-4D5A-9E74-D8233BE7CA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3684"/>
          <a:stretch/>
        </p:blipFill>
        <p:spPr>
          <a:xfrm>
            <a:off x="1981200" y="1018381"/>
            <a:ext cx="6629400" cy="488632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58B02-1CDE-45AE-9C39-0CEAA3A07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BA694-D657-794A-A8A7-5E84D0A9A43E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8494F-2774-4F58-B2C2-32D37CC6D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5EF4B-DC0E-554E-A0C9-E126D883006C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08C9350-945E-4AE4-A1A8-0CEBAF48884A}"/>
              </a:ext>
            </a:extLst>
          </p:cNvPr>
          <p:cNvSpPr/>
          <p:nvPr/>
        </p:nvSpPr>
        <p:spPr bwMode="auto">
          <a:xfrm>
            <a:off x="2971800" y="1600200"/>
            <a:ext cx="1143000" cy="381000"/>
          </a:xfrm>
          <a:prstGeom prst="round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0648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DCCF9-C091-4B72-BBD0-4B082D670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Output from Method 1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8611C9D-74EF-4400-906A-2D2E336658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3684"/>
          <a:stretch/>
        </p:blipFill>
        <p:spPr>
          <a:xfrm>
            <a:off x="1981200" y="1018381"/>
            <a:ext cx="6629400" cy="488632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FF211-8231-401F-90F5-8912E59AC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4BC45E-E638-844B-9AF1-C81DD0657497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C39FCA-E10F-422B-980F-B0FC5446D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6695E-AF1E-924E-994F-090770725498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470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D8ADB-3068-4C13-8C42-71C72534F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Commentary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3FB36-4B2A-4A02-A307-9EE77912B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“screening” method</a:t>
            </a:r>
          </a:p>
          <a:p>
            <a:pPr lvl="2"/>
            <a:r>
              <a:rPr lang="en-GB" dirty="0"/>
              <a:t>Use to identify zones of potential concern</a:t>
            </a:r>
          </a:p>
          <a:p>
            <a:pPr lvl="2"/>
            <a:r>
              <a:rPr lang="en-GB" dirty="0"/>
              <a:t>Then evaluate those zones using soil properties</a:t>
            </a:r>
          </a:p>
          <a:p>
            <a:pPr lvl="2"/>
            <a:endParaRPr lang="en-GB" dirty="0"/>
          </a:p>
          <a:p>
            <a:r>
              <a:rPr lang="en-GB" dirty="0"/>
              <a:t>Widely mis-used !</a:t>
            </a:r>
          </a:p>
          <a:p>
            <a:pPr lvl="2"/>
            <a:r>
              <a:rPr lang="en-GB" dirty="0"/>
              <a:t>Works amazingly well some of the time</a:t>
            </a:r>
          </a:p>
          <a:p>
            <a:pPr lvl="2"/>
            <a:r>
              <a:rPr lang="en-GB" dirty="0"/>
              <a:t>BUT no diagnostic predictors (as yet) for where is does not</a:t>
            </a:r>
          </a:p>
          <a:p>
            <a:endParaRPr lang="en-GB" dirty="0"/>
          </a:p>
          <a:p>
            <a:r>
              <a:rPr lang="en-GB" dirty="0"/>
              <a:t>A refined/updated version needed ASAP</a:t>
            </a:r>
          </a:p>
          <a:p>
            <a:pPr lvl="2"/>
            <a:r>
              <a:rPr lang="en-GB" dirty="0"/>
              <a:t>Plewes is based on CPT understanding as of ~1986</a:t>
            </a:r>
          </a:p>
          <a:p>
            <a:pPr lvl="2"/>
            <a:r>
              <a:rPr lang="en-GB" dirty="0"/>
              <a:t>A great deal of data and understanding since then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AB9C3-92E0-4A00-87B2-233152A03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BA694-D657-794A-A8A7-5E84D0A9A43E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698094-62DE-4304-A1B4-40D317A7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5EF4B-DC0E-554E-A0C9-E126D883006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557949"/>
      </p:ext>
    </p:extLst>
  </p:cSld>
  <p:clrMapOvr>
    <a:masterClrMapping/>
  </p:clrMapOvr>
</p:sld>
</file>

<file path=ppt/theme/theme1.xml><?xml version="1.0" encoding="utf-8"?>
<a:theme xmlns:a="http://schemas.openxmlformats.org/drawingml/2006/main" name="Golder Associates Logo_PPT Template_ White Background_2007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3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6C576865689B44B5350B8FFF28BD6C" ma:contentTypeVersion="6" ma:contentTypeDescription="Create a new document." ma:contentTypeScope="" ma:versionID="29e7b52722adecc01a6f901fa8603867">
  <xsd:schema xmlns:xsd="http://www.w3.org/2001/XMLSchema" xmlns:xs="http://www.w3.org/2001/XMLSchema" xmlns:p="http://schemas.microsoft.com/office/2006/metadata/properties" xmlns:ns1="601a35c9-d6ba-4034-8363-62e5ee06fa97" targetNamespace="http://schemas.microsoft.com/office/2006/metadata/properties" ma:root="true" ma:fieldsID="4c6a3594767d4df0c82240adad0db49d" ns1:_="">
    <xsd:import namespace="601a35c9-d6ba-4034-8363-62e5ee06fa97"/>
    <xsd:element name="properties">
      <xsd:complexType>
        <xsd:sequence>
          <xsd:element name="documentManagement">
            <xsd:complexType>
              <xsd:all>
                <xsd:element ref="ns1:Link" minOccurs="0"/>
                <xsd:element ref="ns1:Content_x0020_Description" minOccurs="0"/>
                <xsd:element ref="ns1:Cont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a35c9-d6ba-4034-8363-62e5ee06fa97" elementFormDefault="qualified">
    <xsd:import namespace="http://schemas.microsoft.com/office/2006/documentManagement/types"/>
    <xsd:import namespace="http://schemas.microsoft.com/office/infopath/2007/PartnerControls"/>
    <xsd:element name="Link" ma:index="0" nillable="true" ma:displayName="Link" ma:description="Link to an existing document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ontent_x0020_Description" ma:index="12" nillable="true" ma:displayName="Content Description" ma:internalName="Content_x0020_Description">
      <xsd:simpleType>
        <xsd:restriction base="dms:Text">
          <xsd:maxLength value="255"/>
        </xsd:restriction>
      </xsd:simpleType>
    </xsd:element>
    <xsd:element name="Content" ma:index="13" nillable="true" ma:displayName="Content" ma:internalName="Cont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Content xmlns="601a35c9-d6ba-4034-8363-62e5ee06fa97" xsi:nil="true"/>
    <Link xmlns="601a35c9-d6ba-4034-8363-62e5ee06fa97">
      <Url xmlns="601a35c9-d6ba-4034-8363-62e5ee06fa97" xsi:nil="true"/>
      <Description xmlns="601a35c9-d6ba-4034-8363-62e5ee06fa97" xsi:nil="true"/>
    </Link>
    <Content_x0020_Description xmlns="601a35c9-d6ba-4034-8363-62e5ee06fa9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574C90-078A-4C39-989E-9FF39A6A59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1a35c9-d6ba-4034-8363-62e5ee06fa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FD9DFC-196A-451F-94DA-9E7966A31E1A}">
  <ds:schemaRefs>
    <ds:schemaRef ds:uri="http://schemas.microsoft.com/office/2006/metadata/properties"/>
    <ds:schemaRef ds:uri="601a35c9-d6ba-4034-8363-62e5ee06fa97"/>
  </ds:schemaRefs>
</ds:datastoreItem>
</file>

<file path=customXml/itemProps3.xml><?xml version="1.0" encoding="utf-8"?>
<ds:datastoreItem xmlns:ds="http://schemas.openxmlformats.org/officeDocument/2006/customXml" ds:itemID="{ECF05D72-467B-4FAF-A150-6F19F59D06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Golder Associates Logo_PPT Template_ White Background_2007</Template>
  <TotalTime>54759</TotalTime>
  <Words>251</Words>
  <Application>Microsoft Office PowerPoint</Application>
  <PresentationFormat>On-screen Show (4:3)</PresentationFormat>
  <Paragraphs>59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Symbol</vt:lpstr>
      <vt:lpstr>Wingdings</vt:lpstr>
      <vt:lpstr>Golder Associates Logo_PPT Template_ White Background_2007</vt:lpstr>
      <vt:lpstr> 8d.  Determining y in ANY SOIL with CPT </vt:lpstr>
      <vt:lpstr>Ground soil-type varies naturally…</vt:lpstr>
      <vt:lpstr>Principle of ‘universal’ method</vt:lpstr>
      <vt:lpstr>Principle of ‘universal’ method</vt:lpstr>
      <vt:lpstr>Getting to y : Method 4 (Plewes)</vt:lpstr>
      <vt:lpstr>Using Plewes Method</vt:lpstr>
      <vt:lpstr>Plewes method output</vt:lpstr>
      <vt:lpstr>Output from Method 1</vt:lpstr>
      <vt:lpstr>Commentary</vt:lpstr>
    </vt:vector>
  </TitlesOfParts>
  <Company>Golder Associates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Adele Wong</dc:creator>
  <dc:description>V_2010-03-24</dc:description>
  <cp:lastModifiedBy>michael jefferies</cp:lastModifiedBy>
  <cp:revision>734</cp:revision>
  <dcterms:created xsi:type="dcterms:W3CDTF">2012-01-25T00:17:02Z</dcterms:created>
  <dcterms:modified xsi:type="dcterms:W3CDTF">2020-02-14T15:38:24Z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0x010100B76C576865689B44B5350B8FFF28BD6C</vt:lpwstr>
  </property>
</Properties>
</file>